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5"/>
  </p:notesMasterIdLst>
  <p:sldIdLst>
    <p:sldId id="256" r:id="rId2"/>
    <p:sldId id="298" r:id="rId3"/>
    <p:sldId id="301" r:id="rId4"/>
    <p:sldId id="257" r:id="rId5"/>
    <p:sldId id="259" r:id="rId6"/>
    <p:sldId id="258" r:id="rId7"/>
    <p:sldId id="260" r:id="rId8"/>
    <p:sldId id="261" r:id="rId9"/>
    <p:sldId id="262" r:id="rId10"/>
    <p:sldId id="263" r:id="rId11"/>
    <p:sldId id="288" r:id="rId12"/>
    <p:sldId id="265" r:id="rId13"/>
    <p:sldId id="264" r:id="rId14"/>
    <p:sldId id="266" r:id="rId15"/>
    <p:sldId id="268" r:id="rId16"/>
    <p:sldId id="269" r:id="rId17"/>
    <p:sldId id="270" r:id="rId18"/>
    <p:sldId id="271" r:id="rId19"/>
    <p:sldId id="272" r:id="rId20"/>
    <p:sldId id="274" r:id="rId21"/>
    <p:sldId id="273" r:id="rId22"/>
    <p:sldId id="275" r:id="rId23"/>
    <p:sldId id="267" r:id="rId24"/>
    <p:sldId id="276" r:id="rId25"/>
    <p:sldId id="277" r:id="rId26"/>
    <p:sldId id="278" r:id="rId27"/>
    <p:sldId id="279" r:id="rId28"/>
    <p:sldId id="297" r:id="rId29"/>
    <p:sldId id="280" r:id="rId30"/>
    <p:sldId id="281" r:id="rId31"/>
    <p:sldId id="282" r:id="rId32"/>
    <p:sldId id="283" r:id="rId33"/>
    <p:sldId id="284" r:id="rId34"/>
    <p:sldId id="302" r:id="rId35"/>
    <p:sldId id="296" r:id="rId36"/>
    <p:sldId id="289" r:id="rId37"/>
    <p:sldId id="292" r:id="rId38"/>
    <p:sldId id="291" r:id="rId39"/>
    <p:sldId id="293" r:id="rId40"/>
    <p:sldId id="294" r:id="rId41"/>
    <p:sldId id="303" r:id="rId42"/>
    <p:sldId id="295" r:id="rId43"/>
    <p:sldId id="299" r:id="rId4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92" autoAdjust="0"/>
    <p:restoredTop sz="79851" autoAdjust="0"/>
  </p:normalViewPr>
  <p:slideViewPr>
    <p:cSldViewPr snapToGrid="0" snapToObjects="1">
      <p:cViewPr varScale="1">
        <p:scale>
          <a:sx n="73" d="100"/>
          <a:sy n="73" d="100"/>
        </p:scale>
        <p:origin x="-1968"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9FFA0E4-BAF5-464E-986B-F0CDC63F6164}" type="datetimeFigureOut">
              <a:rPr lang="en-US" smtClean="0"/>
              <a:t>8/22/2014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8CFD463-A1A1-7D40-BF9D-868899C75CD6}" type="slidenum">
              <a:rPr lang="en-US" smtClean="0"/>
              <a:t>‹#›</a:t>
            </a:fld>
            <a:endParaRPr lang="en-US"/>
          </a:p>
        </p:txBody>
      </p:sp>
    </p:spTree>
    <p:extLst>
      <p:ext uri="{BB962C8B-B14F-4D97-AF65-F5344CB8AC3E}">
        <p14:creationId xmlns:p14="http://schemas.microsoft.com/office/powerpoint/2010/main" val="215389480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 going to give you everything you need to know about my talk right up front. Here it is, in a nutshell. Read this and you really don’t need to stay for the rest! Okay, well that just seems a little cold,</a:t>
            </a:r>
            <a:r>
              <a:rPr lang="en-US" baseline="0" dirty="0" smtClean="0"/>
              <a:t> since you came all the way here to the Windy City to hear this talk, so let me see if I can warm things up a bit.</a:t>
            </a:r>
            <a:endParaRPr lang="en-US" dirty="0"/>
          </a:p>
        </p:txBody>
      </p:sp>
      <p:sp>
        <p:nvSpPr>
          <p:cNvPr id="4" name="Slide Number Placeholder 3"/>
          <p:cNvSpPr>
            <a:spLocks noGrp="1"/>
          </p:cNvSpPr>
          <p:nvPr>
            <p:ph type="sldNum" sz="quarter" idx="10"/>
          </p:nvPr>
        </p:nvSpPr>
        <p:spPr/>
        <p:txBody>
          <a:bodyPr/>
          <a:lstStyle/>
          <a:p>
            <a:fld id="{E8CFD463-A1A1-7D40-BF9D-868899C75CD6}" type="slidenum">
              <a:rPr lang="en-US" smtClean="0"/>
              <a:t>2</a:t>
            </a:fld>
            <a:endParaRPr lang="en-US"/>
          </a:p>
        </p:txBody>
      </p:sp>
    </p:spTree>
    <p:extLst>
      <p:ext uri="{BB962C8B-B14F-4D97-AF65-F5344CB8AC3E}">
        <p14:creationId xmlns:p14="http://schemas.microsoft.com/office/powerpoint/2010/main" val="1054048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CFD463-A1A1-7D40-BF9D-868899C75CD6}" type="slidenum">
              <a:rPr lang="en-US" smtClean="0"/>
              <a:t>41</a:t>
            </a:fld>
            <a:endParaRPr lang="en-US"/>
          </a:p>
        </p:txBody>
      </p:sp>
    </p:spTree>
    <p:extLst>
      <p:ext uri="{BB962C8B-B14F-4D97-AF65-F5344CB8AC3E}">
        <p14:creationId xmlns:p14="http://schemas.microsoft.com/office/powerpoint/2010/main" val="30052685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CFD463-A1A1-7D40-BF9D-868899C75CD6}" type="slidenum">
              <a:rPr lang="en-US" smtClean="0"/>
              <a:t>3</a:t>
            </a:fld>
            <a:endParaRPr lang="en-US"/>
          </a:p>
        </p:txBody>
      </p:sp>
    </p:spTree>
    <p:extLst>
      <p:ext uri="{BB962C8B-B14F-4D97-AF65-F5344CB8AC3E}">
        <p14:creationId xmlns:p14="http://schemas.microsoft.com/office/powerpoint/2010/main" val="30052685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a:t>
            </a:r>
            <a:r>
              <a:rPr lang="en-US" dirty="0"/>
              <a:t>because of any interest in changing those bxs - I don't think we </a:t>
            </a:r>
            <a:r>
              <a:rPr lang="en-US" dirty="0" smtClean="0"/>
              <a:t>can, at least at present, we’ll have difficulty measuring that directly..</a:t>
            </a:r>
            <a:endParaRPr lang="en-US" dirty="0"/>
          </a:p>
          <a:p>
            <a:endParaRPr lang="en-US" dirty="0"/>
          </a:p>
          <a:p>
            <a:r>
              <a:rPr lang="en-US" dirty="0"/>
              <a:t>I'm a bx analyst, and for the most part, my position is that if we change the contingencies that affect overt bx, </a:t>
            </a:r>
            <a:r>
              <a:rPr lang="en-US" dirty="0" smtClean="0"/>
              <a:t>we change overt bx. When that happens, we </a:t>
            </a:r>
            <a:r>
              <a:rPr lang="en-US" dirty="0"/>
              <a:t>have a probability of </a:t>
            </a:r>
            <a:r>
              <a:rPr lang="en-US" dirty="0" smtClean="0"/>
              <a:t>changing </a:t>
            </a:r>
            <a:r>
              <a:rPr lang="en-US" dirty="0"/>
              <a:t>covert bx too.</a:t>
            </a:r>
          </a:p>
          <a:p>
            <a:endParaRPr lang="en-US" dirty="0"/>
          </a:p>
          <a:p>
            <a:r>
              <a:rPr lang="en-US" dirty="0"/>
              <a:t>But sometimes that's very </a:t>
            </a:r>
            <a:r>
              <a:rPr lang="en-US" dirty="0" smtClean="0"/>
              <a:t>challenging. In</a:t>
            </a:r>
            <a:r>
              <a:rPr lang="en-US" baseline="0" dirty="0" smtClean="0"/>
              <a:t> IDTs, we cannot always control the contingencies that affect others’ bx</a:t>
            </a:r>
            <a:r>
              <a:rPr lang="en-US" dirty="0" smtClean="0"/>
              <a:t>. </a:t>
            </a:r>
            <a:r>
              <a:rPr lang="en-US" dirty="0"/>
              <a:t>And in these situations, when there's a very difficult team that has had difficulties in the past</a:t>
            </a:r>
            <a:r>
              <a:rPr lang="en-US" dirty="0" smtClean="0"/>
              <a:t>, I</a:t>
            </a:r>
            <a:r>
              <a:rPr lang="fr-FR" dirty="0" smtClean="0"/>
              <a:t>’</a:t>
            </a:r>
            <a:r>
              <a:rPr lang="en-US" dirty="0" smtClean="0"/>
              <a:t>d</a:t>
            </a:r>
            <a:r>
              <a:rPr lang="en-US" baseline="0" dirty="0" smtClean="0"/>
              <a:t> suggest another strategy.</a:t>
            </a:r>
            <a:endParaRPr lang="en-US" dirty="0"/>
          </a:p>
          <a:p>
            <a:endParaRPr lang="en-US" dirty="0"/>
          </a:p>
          <a:p>
            <a:r>
              <a:rPr lang="en-US" dirty="0" smtClean="0"/>
              <a:t>A growing number of RFT lab</a:t>
            </a:r>
            <a:r>
              <a:rPr lang="en-US" baseline="0" dirty="0" smtClean="0"/>
              <a:t> and applied studies </a:t>
            </a:r>
            <a:r>
              <a:rPr lang="en-US" dirty="0" smtClean="0"/>
              <a:t>suggest that acknowledging </a:t>
            </a:r>
            <a:r>
              <a:rPr lang="en-US" dirty="0"/>
              <a:t>unwanted private </a:t>
            </a:r>
            <a:r>
              <a:rPr lang="en-US" dirty="0" smtClean="0"/>
              <a:t>events without trying to change or eliminate them increases the likelihood of transforming their functions and altering the contextual control over them. This</a:t>
            </a:r>
            <a:r>
              <a:rPr lang="en-US" baseline="0" dirty="0" smtClean="0"/>
              <a:t> alter</a:t>
            </a:r>
            <a:r>
              <a:rPr lang="en-US" dirty="0" smtClean="0"/>
              <a:t>s the environment </a:t>
            </a:r>
            <a:r>
              <a:rPr lang="en-US" dirty="0"/>
              <a:t>in which new classes of covert behavior that are more </a:t>
            </a:r>
            <a:r>
              <a:rPr lang="en-US" dirty="0" smtClean="0"/>
              <a:t>conducive </a:t>
            </a:r>
            <a:r>
              <a:rPr lang="en-US" dirty="0"/>
              <a:t>to </a:t>
            </a:r>
            <a:r>
              <a:rPr lang="en-US" b="1" dirty="0" smtClean="0"/>
              <a:t>sustainable, socially significant cooperative bx </a:t>
            </a:r>
            <a:r>
              <a:rPr lang="en-US" dirty="0"/>
              <a:t>may emerge</a:t>
            </a:r>
            <a:r>
              <a:rPr lang="en-US" dirty="0" smtClean="0"/>
              <a:t>.</a:t>
            </a:r>
          </a:p>
          <a:p>
            <a:endParaRPr lang="en-US" dirty="0" smtClean="0"/>
          </a:p>
          <a:p>
            <a:r>
              <a:rPr lang="en-US" dirty="0" smtClean="0"/>
              <a:t>… … …</a:t>
            </a:r>
          </a:p>
          <a:p>
            <a:endParaRPr lang="en-US"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Increasing the extent, flexibility, and fluency of relational frames, relational networks, relating relations, relating relational networks, the transformation of functions, and contextual control over each of these, should impact positively on a variety of standard measures of human language and cognition.</a:t>
            </a:r>
            <a:endParaRPr lang="en-US" sz="1200" kern="1200" dirty="0" smtClean="0">
              <a:solidFill>
                <a:schemeClr val="tx1"/>
              </a:solidFill>
              <a:effectLst/>
              <a:latin typeface="+mn-lt"/>
              <a:ea typeface="+mn-ea"/>
              <a:cs typeface="+mn-cs"/>
            </a:endParaRP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E8CFD463-A1A1-7D40-BF9D-868899C75CD6}" type="slidenum">
              <a:rPr lang="en-US" smtClean="0"/>
              <a:t>12</a:t>
            </a:fld>
            <a:endParaRPr lang="en-US"/>
          </a:p>
        </p:txBody>
      </p:sp>
    </p:spTree>
    <p:extLst>
      <p:ext uri="{BB962C8B-B14F-4D97-AF65-F5344CB8AC3E}">
        <p14:creationId xmlns:p14="http://schemas.microsoft.com/office/powerpoint/2010/main" val="2148857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That will end unnecessary feuding</a:t>
            </a:r>
            <a:endParaRPr lang="en-US" dirty="0"/>
          </a:p>
        </p:txBody>
      </p:sp>
      <p:sp>
        <p:nvSpPr>
          <p:cNvPr id="4" name="Slide Number Placeholder 3"/>
          <p:cNvSpPr>
            <a:spLocks noGrp="1"/>
          </p:cNvSpPr>
          <p:nvPr>
            <p:ph type="sldNum" sz="quarter" idx="10"/>
          </p:nvPr>
        </p:nvSpPr>
        <p:spPr/>
        <p:txBody>
          <a:bodyPr/>
          <a:lstStyle/>
          <a:p>
            <a:fld id="{E8CFD463-A1A1-7D40-BF9D-868899C75CD6}" type="slidenum">
              <a:rPr lang="en-US" smtClean="0"/>
              <a:t>13</a:t>
            </a:fld>
            <a:endParaRPr lang="en-US"/>
          </a:p>
        </p:txBody>
      </p:sp>
    </p:spTree>
    <p:extLst>
      <p:ext uri="{BB962C8B-B14F-4D97-AF65-F5344CB8AC3E}">
        <p14:creationId xmlns:p14="http://schemas.microsoft.com/office/powerpoint/2010/main" val="36477005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wouldn’t ascribe these functions</a:t>
            </a:r>
            <a:r>
              <a:rPr lang="en-US" baseline="0" dirty="0" smtClean="0"/>
              <a:t> to the behavior on non-verbal organisms. We say the organism learns to respond to the discriminations in the environment. But verbal bx changes all that and makes possible a spectrum of covert responding that is occurring in the environment and in relation to what is going on in the environment, but is more inaccessible, and therefore more challenging for science to effectively predict and control.</a:t>
            </a:r>
            <a:endParaRPr lang="en-US" dirty="0"/>
          </a:p>
        </p:txBody>
      </p:sp>
      <p:sp>
        <p:nvSpPr>
          <p:cNvPr id="4" name="Slide Number Placeholder 3"/>
          <p:cNvSpPr>
            <a:spLocks noGrp="1"/>
          </p:cNvSpPr>
          <p:nvPr>
            <p:ph type="sldNum" sz="quarter" idx="10"/>
          </p:nvPr>
        </p:nvSpPr>
        <p:spPr/>
        <p:txBody>
          <a:bodyPr/>
          <a:lstStyle/>
          <a:p>
            <a:fld id="{E8CFD463-A1A1-7D40-BF9D-868899C75CD6}" type="slidenum">
              <a:rPr lang="en-US" smtClean="0"/>
              <a:t>14</a:t>
            </a:fld>
            <a:endParaRPr lang="en-US"/>
          </a:p>
        </p:txBody>
      </p:sp>
    </p:spTree>
    <p:extLst>
      <p:ext uri="{BB962C8B-B14F-4D97-AF65-F5344CB8AC3E}">
        <p14:creationId xmlns:p14="http://schemas.microsoft.com/office/powerpoint/2010/main" val="10944152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may also be that I don’t know how Sally</a:t>
            </a:r>
            <a:r>
              <a:rPr lang="en-US" baseline="0" dirty="0" smtClean="0"/>
              <a:t> is feeling and in framing this way, I discover I really have no clue and then I want to ask to find out… but in general, when I sense that there is a lot of emotion, even if I can’t tact what it is, I can ask and we can share in our both experiencing a lot of emotion…</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8CFD463-A1A1-7D40-BF9D-868899C75CD6}" type="slidenum">
              <a:rPr lang="en-US" smtClean="0"/>
              <a:t>30</a:t>
            </a:fld>
            <a:endParaRPr lang="en-US"/>
          </a:p>
        </p:txBody>
      </p:sp>
    </p:spTree>
    <p:extLst>
      <p:ext uri="{BB962C8B-B14F-4D97-AF65-F5344CB8AC3E}">
        <p14:creationId xmlns:p14="http://schemas.microsoft.com/office/powerpoint/2010/main" val="30396016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working together is important, but only in the</a:t>
            </a:r>
            <a:r>
              <a:rPr lang="en-US" baseline="0" dirty="0" smtClean="0"/>
              <a:t> context of Jimmy</a:t>
            </a:r>
            <a:endParaRPr lang="en-US" dirty="0"/>
          </a:p>
        </p:txBody>
      </p:sp>
      <p:sp>
        <p:nvSpPr>
          <p:cNvPr id="4" name="Slide Number Placeholder 3"/>
          <p:cNvSpPr>
            <a:spLocks noGrp="1"/>
          </p:cNvSpPr>
          <p:nvPr>
            <p:ph type="sldNum" sz="quarter" idx="10"/>
          </p:nvPr>
        </p:nvSpPr>
        <p:spPr/>
        <p:txBody>
          <a:bodyPr/>
          <a:lstStyle/>
          <a:p>
            <a:fld id="{E8CFD463-A1A1-7D40-BF9D-868899C75CD6}" type="slidenum">
              <a:rPr lang="en-US" smtClean="0"/>
              <a:t>31</a:t>
            </a:fld>
            <a:endParaRPr lang="en-US"/>
          </a:p>
        </p:txBody>
      </p:sp>
    </p:spTree>
    <p:extLst>
      <p:ext uri="{BB962C8B-B14F-4D97-AF65-F5344CB8AC3E}">
        <p14:creationId xmlns:p14="http://schemas.microsoft.com/office/powerpoint/2010/main" val="14736835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Sally’s bx can go in any number of directions, but your bx is</a:t>
            </a:r>
            <a:r>
              <a:rPr lang="en-US" baseline="0" dirty="0" smtClean="0"/>
              <a:t> under the control of values you share with her. Hierarchical, coordinative, and deictic framing allow you to focus on what matters long term to you both, rather than on what you want or what she wants in the short term.  </a:t>
            </a:r>
            <a:endParaRPr lang="en-US" dirty="0"/>
          </a:p>
        </p:txBody>
      </p:sp>
      <p:sp>
        <p:nvSpPr>
          <p:cNvPr id="4" name="Slide Number Placeholder 3"/>
          <p:cNvSpPr>
            <a:spLocks noGrp="1"/>
          </p:cNvSpPr>
          <p:nvPr>
            <p:ph type="sldNum" sz="quarter" idx="10"/>
          </p:nvPr>
        </p:nvSpPr>
        <p:spPr/>
        <p:txBody>
          <a:bodyPr/>
          <a:lstStyle/>
          <a:p>
            <a:fld id="{E8CFD463-A1A1-7D40-BF9D-868899C75CD6}" type="slidenum">
              <a:rPr lang="en-US" smtClean="0"/>
              <a:t>32</a:t>
            </a:fld>
            <a:endParaRPr lang="en-US"/>
          </a:p>
        </p:txBody>
      </p:sp>
    </p:spTree>
    <p:extLst>
      <p:ext uri="{BB962C8B-B14F-4D97-AF65-F5344CB8AC3E}">
        <p14:creationId xmlns:p14="http://schemas.microsoft.com/office/powerpoint/2010/main" val="14736835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CFD463-A1A1-7D40-BF9D-868899C75CD6}" type="slidenum">
              <a:rPr lang="en-US" smtClean="0"/>
              <a:t>33</a:t>
            </a:fld>
            <a:endParaRPr lang="en-US"/>
          </a:p>
        </p:txBody>
      </p:sp>
    </p:spTree>
    <p:extLst>
      <p:ext uri="{BB962C8B-B14F-4D97-AF65-F5344CB8AC3E}">
        <p14:creationId xmlns:p14="http://schemas.microsoft.com/office/powerpoint/2010/main" val="14736835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386EB73-E52C-EE46-9AE3-5E3CCBE4569A}" type="datetimeFigureOut">
              <a:rPr lang="en-US" smtClean="0"/>
              <a:t>8/22/2014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6A5FC6-71A8-E24A-BD15-63BEF04FD63B}" type="slidenum">
              <a:rPr lang="en-US" smtClean="0"/>
              <a:t>‹#›</a:t>
            </a:fld>
            <a:endParaRPr lang="en-US"/>
          </a:p>
        </p:txBody>
      </p:sp>
    </p:spTree>
    <p:extLst>
      <p:ext uri="{BB962C8B-B14F-4D97-AF65-F5344CB8AC3E}">
        <p14:creationId xmlns:p14="http://schemas.microsoft.com/office/powerpoint/2010/main" val="40755753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86EB73-E52C-EE46-9AE3-5E3CCBE4569A}" type="datetimeFigureOut">
              <a:rPr lang="en-US" smtClean="0"/>
              <a:t>8/22/2014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6A5FC6-71A8-E24A-BD15-63BEF04FD63B}" type="slidenum">
              <a:rPr lang="en-US" smtClean="0"/>
              <a:t>‹#›</a:t>
            </a:fld>
            <a:endParaRPr lang="en-US"/>
          </a:p>
        </p:txBody>
      </p:sp>
    </p:spTree>
    <p:extLst>
      <p:ext uri="{BB962C8B-B14F-4D97-AF65-F5344CB8AC3E}">
        <p14:creationId xmlns:p14="http://schemas.microsoft.com/office/powerpoint/2010/main" val="38030355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86EB73-E52C-EE46-9AE3-5E3CCBE4569A}" type="datetimeFigureOut">
              <a:rPr lang="en-US" smtClean="0"/>
              <a:t>8/22/2014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6A5FC6-71A8-E24A-BD15-63BEF04FD63B}" type="slidenum">
              <a:rPr lang="en-US" smtClean="0"/>
              <a:t>‹#›</a:t>
            </a:fld>
            <a:endParaRPr lang="en-US"/>
          </a:p>
        </p:txBody>
      </p:sp>
    </p:spTree>
    <p:extLst>
      <p:ext uri="{BB962C8B-B14F-4D97-AF65-F5344CB8AC3E}">
        <p14:creationId xmlns:p14="http://schemas.microsoft.com/office/powerpoint/2010/main" val="18253780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86EB73-E52C-EE46-9AE3-5E3CCBE4569A}" type="datetimeFigureOut">
              <a:rPr lang="en-US" smtClean="0"/>
              <a:t>8/22/2014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6A5FC6-71A8-E24A-BD15-63BEF04FD63B}" type="slidenum">
              <a:rPr lang="en-US" smtClean="0"/>
              <a:t>‹#›</a:t>
            </a:fld>
            <a:endParaRPr lang="en-US"/>
          </a:p>
        </p:txBody>
      </p:sp>
    </p:spTree>
    <p:extLst>
      <p:ext uri="{BB962C8B-B14F-4D97-AF65-F5344CB8AC3E}">
        <p14:creationId xmlns:p14="http://schemas.microsoft.com/office/powerpoint/2010/main" val="5105655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86EB73-E52C-EE46-9AE3-5E3CCBE4569A}" type="datetimeFigureOut">
              <a:rPr lang="en-US" smtClean="0"/>
              <a:t>8/22/2014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6A5FC6-71A8-E24A-BD15-63BEF04FD63B}" type="slidenum">
              <a:rPr lang="en-US" smtClean="0"/>
              <a:t>‹#›</a:t>
            </a:fld>
            <a:endParaRPr lang="en-US"/>
          </a:p>
        </p:txBody>
      </p:sp>
    </p:spTree>
    <p:extLst>
      <p:ext uri="{BB962C8B-B14F-4D97-AF65-F5344CB8AC3E}">
        <p14:creationId xmlns:p14="http://schemas.microsoft.com/office/powerpoint/2010/main" val="183579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386EB73-E52C-EE46-9AE3-5E3CCBE4569A}" type="datetimeFigureOut">
              <a:rPr lang="en-US" smtClean="0"/>
              <a:t>8/22/2014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6A5FC6-71A8-E24A-BD15-63BEF04FD63B}" type="slidenum">
              <a:rPr lang="en-US" smtClean="0"/>
              <a:t>‹#›</a:t>
            </a:fld>
            <a:endParaRPr lang="en-US"/>
          </a:p>
        </p:txBody>
      </p:sp>
    </p:spTree>
    <p:extLst>
      <p:ext uri="{BB962C8B-B14F-4D97-AF65-F5344CB8AC3E}">
        <p14:creationId xmlns:p14="http://schemas.microsoft.com/office/powerpoint/2010/main" val="3717101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386EB73-E52C-EE46-9AE3-5E3CCBE4569A}" type="datetimeFigureOut">
              <a:rPr lang="en-US" smtClean="0"/>
              <a:t>8/22/2014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A6A5FC6-71A8-E24A-BD15-63BEF04FD63B}" type="slidenum">
              <a:rPr lang="en-US" smtClean="0"/>
              <a:t>‹#›</a:t>
            </a:fld>
            <a:endParaRPr lang="en-US"/>
          </a:p>
        </p:txBody>
      </p:sp>
    </p:spTree>
    <p:extLst>
      <p:ext uri="{BB962C8B-B14F-4D97-AF65-F5344CB8AC3E}">
        <p14:creationId xmlns:p14="http://schemas.microsoft.com/office/powerpoint/2010/main" val="39791183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386EB73-E52C-EE46-9AE3-5E3CCBE4569A}" type="datetimeFigureOut">
              <a:rPr lang="en-US" smtClean="0"/>
              <a:t>8/22/2014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6A5FC6-71A8-E24A-BD15-63BEF04FD63B}" type="slidenum">
              <a:rPr lang="en-US" smtClean="0"/>
              <a:t>‹#›</a:t>
            </a:fld>
            <a:endParaRPr lang="en-US"/>
          </a:p>
        </p:txBody>
      </p:sp>
    </p:spTree>
    <p:extLst>
      <p:ext uri="{BB962C8B-B14F-4D97-AF65-F5344CB8AC3E}">
        <p14:creationId xmlns:p14="http://schemas.microsoft.com/office/powerpoint/2010/main" val="24873900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86EB73-E52C-EE46-9AE3-5E3CCBE4569A}" type="datetimeFigureOut">
              <a:rPr lang="en-US" smtClean="0"/>
              <a:t>8/22/2014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A6A5FC6-71A8-E24A-BD15-63BEF04FD63B}" type="slidenum">
              <a:rPr lang="en-US" smtClean="0"/>
              <a:t>‹#›</a:t>
            </a:fld>
            <a:endParaRPr lang="en-US"/>
          </a:p>
        </p:txBody>
      </p:sp>
    </p:spTree>
    <p:extLst>
      <p:ext uri="{BB962C8B-B14F-4D97-AF65-F5344CB8AC3E}">
        <p14:creationId xmlns:p14="http://schemas.microsoft.com/office/powerpoint/2010/main" val="143440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86EB73-E52C-EE46-9AE3-5E3CCBE4569A}" type="datetimeFigureOut">
              <a:rPr lang="en-US" smtClean="0"/>
              <a:t>8/22/2014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6A5FC6-71A8-E24A-BD15-63BEF04FD63B}" type="slidenum">
              <a:rPr lang="en-US" smtClean="0"/>
              <a:t>‹#›</a:t>
            </a:fld>
            <a:endParaRPr lang="en-US"/>
          </a:p>
        </p:txBody>
      </p:sp>
    </p:spTree>
    <p:extLst>
      <p:ext uri="{BB962C8B-B14F-4D97-AF65-F5344CB8AC3E}">
        <p14:creationId xmlns:p14="http://schemas.microsoft.com/office/powerpoint/2010/main" val="21358384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86EB73-E52C-EE46-9AE3-5E3CCBE4569A}" type="datetimeFigureOut">
              <a:rPr lang="en-US" smtClean="0"/>
              <a:t>8/22/2014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6A5FC6-71A8-E24A-BD15-63BEF04FD63B}" type="slidenum">
              <a:rPr lang="en-US" smtClean="0"/>
              <a:t>‹#›</a:t>
            </a:fld>
            <a:endParaRPr lang="en-US"/>
          </a:p>
        </p:txBody>
      </p:sp>
    </p:spTree>
    <p:extLst>
      <p:ext uri="{BB962C8B-B14F-4D97-AF65-F5344CB8AC3E}">
        <p14:creationId xmlns:p14="http://schemas.microsoft.com/office/powerpoint/2010/main" val="3069470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86EB73-E52C-EE46-9AE3-5E3CCBE4569A}" type="datetimeFigureOut">
              <a:rPr lang="en-US" smtClean="0"/>
              <a:t>8/22/2014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6A5FC6-71A8-E24A-BD15-63BEF04FD63B}" type="slidenum">
              <a:rPr lang="en-US" smtClean="0"/>
              <a:t>‹#›</a:t>
            </a:fld>
            <a:endParaRPr lang="en-US"/>
          </a:p>
        </p:txBody>
      </p:sp>
    </p:spTree>
    <p:extLst>
      <p:ext uri="{BB962C8B-B14F-4D97-AF65-F5344CB8AC3E}">
        <p14:creationId xmlns:p14="http://schemas.microsoft.com/office/powerpoint/2010/main" val="7598662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0.png"/></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3.png"/></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0.png"/></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tszabo@fit.edu"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22692"/>
            <a:ext cx="7772400" cy="1470025"/>
          </a:xfrm>
        </p:spPr>
        <p:txBody>
          <a:bodyPr>
            <a:normAutofit fontScale="90000"/>
          </a:bodyPr>
          <a:lstStyle/>
          <a:p>
            <a:r>
              <a:rPr lang="en-US" dirty="0" smtClean="0"/>
              <a:t>An RFT Account of Interdisciplinary Case Coordination: </a:t>
            </a:r>
            <a:br>
              <a:rPr lang="en-US" dirty="0" smtClean="0"/>
            </a:br>
            <a:r>
              <a:rPr lang="en-US" sz="4000" i="1" dirty="0" smtClean="0"/>
              <a:t>Building the Value of CBS-ABA Currency</a:t>
            </a:r>
            <a:endParaRPr lang="en-US" sz="4000" i="1" dirty="0"/>
          </a:p>
        </p:txBody>
      </p:sp>
      <p:sp>
        <p:nvSpPr>
          <p:cNvPr id="3" name="Subtitle 2"/>
          <p:cNvSpPr>
            <a:spLocks noGrp="1"/>
          </p:cNvSpPr>
          <p:nvPr>
            <p:ph type="subTitle" idx="1"/>
          </p:nvPr>
        </p:nvSpPr>
        <p:spPr>
          <a:xfrm>
            <a:off x="1335196" y="3266440"/>
            <a:ext cx="6400800" cy="1061720"/>
          </a:xfrm>
        </p:spPr>
        <p:txBody>
          <a:bodyPr>
            <a:normAutofit/>
          </a:bodyPr>
          <a:lstStyle/>
          <a:p>
            <a:r>
              <a:rPr lang="en-US" sz="2400" dirty="0" smtClean="0"/>
              <a:t>Thomas G. Szabo, PhD., BCBA</a:t>
            </a:r>
          </a:p>
          <a:p>
            <a:r>
              <a:rPr lang="en-US" sz="2400" dirty="0" smtClean="0"/>
              <a:t>Florida Institute of Technology</a:t>
            </a:r>
          </a:p>
        </p:txBody>
      </p:sp>
      <p:pic>
        <p:nvPicPr>
          <p:cNvPr id="4" name="Picture 3"/>
          <p:cNvPicPr>
            <a:picLocks noChangeAspect="1"/>
          </p:cNvPicPr>
          <p:nvPr/>
        </p:nvPicPr>
        <p:blipFill>
          <a:blip r:embed="rId2"/>
          <a:stretch>
            <a:fillRect/>
          </a:stretch>
        </p:blipFill>
        <p:spPr>
          <a:xfrm>
            <a:off x="0" y="0"/>
            <a:ext cx="4535596" cy="836566"/>
          </a:xfrm>
          <a:prstGeom prst="rect">
            <a:avLst/>
          </a:prstGeom>
        </p:spPr>
      </p:pic>
      <p:pic>
        <p:nvPicPr>
          <p:cNvPr id="5" name="Picture 4"/>
          <p:cNvPicPr>
            <a:picLocks noChangeAspect="1"/>
          </p:cNvPicPr>
          <p:nvPr/>
        </p:nvPicPr>
        <p:blipFill>
          <a:blip r:embed="rId3"/>
          <a:stretch>
            <a:fillRect/>
          </a:stretch>
        </p:blipFill>
        <p:spPr>
          <a:xfrm>
            <a:off x="1877060" y="4483763"/>
            <a:ext cx="5143500" cy="2181197"/>
          </a:xfrm>
          <a:prstGeom prst="rect">
            <a:avLst/>
          </a:prstGeom>
        </p:spPr>
      </p:pic>
      <p:pic>
        <p:nvPicPr>
          <p:cNvPr id="6" name="Picture 5"/>
          <p:cNvPicPr>
            <a:picLocks noChangeAspect="1"/>
          </p:cNvPicPr>
          <p:nvPr/>
        </p:nvPicPr>
        <p:blipFill>
          <a:blip r:embed="rId4"/>
          <a:stretch>
            <a:fillRect/>
          </a:stretch>
        </p:blipFill>
        <p:spPr>
          <a:xfrm>
            <a:off x="3799840" y="4786941"/>
            <a:ext cx="1175104" cy="1550359"/>
          </a:xfrm>
          <a:prstGeom prst="rect">
            <a:avLst/>
          </a:prstGeom>
        </p:spPr>
      </p:pic>
    </p:spTree>
    <p:extLst>
      <p:ext uri="{BB962C8B-B14F-4D97-AF65-F5344CB8AC3E}">
        <p14:creationId xmlns:p14="http://schemas.microsoft.com/office/powerpoint/2010/main" val="463506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path" presetSubtype="0" accel="50000" decel="50000" fill="hold" nodeType="clickEffect">
                                  <p:stCondLst>
                                    <p:cond delay="0"/>
                                  </p:stCondLst>
                                  <p:childTnLst>
                                    <p:animMotion origin="layout" path="M 0 0  C 0 0.044  0.027 0.08  0.06 0.08  C 0.099 0.08  0.113 0.04  0.119 0.016  L 0.125 -0.016  C 0.131 -0.04  0.146 -0.08  0.19 -0.08  C 0.218 -0.08  0.25 -0.044  0.25 0  C 0.25 0.044  0.218 0.08  0.19 0.08  C 0.146 0.08  0.131 0.04  0.125 0.016  L 0.119 -0.016  C 0.113 -0.04  0.099 -0.08  0.06 -0.08  C 0.027 -0.08  0 -0.044  0 0  Z" pathEditMode="relative" ptsTypes="">
                                      <p:cBhvr>
                                        <p:cTn id="12" dur="2000" fill="hold"/>
                                        <p:tgtEl>
                                          <p:spTgt spid="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Uncooperative Social Negative/Positive(?) Bxs</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Overt fight</a:t>
            </a:r>
          </a:p>
          <a:p>
            <a:pPr lvl="1"/>
            <a:r>
              <a:rPr lang="en-US" dirty="0" smtClean="0"/>
              <a:t>Dominating</a:t>
            </a:r>
          </a:p>
          <a:p>
            <a:pPr lvl="1"/>
            <a:r>
              <a:rPr lang="en-US" dirty="0" smtClean="0"/>
              <a:t>Talking over others</a:t>
            </a:r>
          </a:p>
          <a:p>
            <a:pPr lvl="1"/>
            <a:r>
              <a:rPr lang="en-US" dirty="0" smtClean="0"/>
              <a:t>Interrupting</a:t>
            </a:r>
          </a:p>
          <a:p>
            <a:pPr lvl="1"/>
            <a:r>
              <a:rPr lang="en-US" dirty="0" smtClean="0"/>
              <a:t>Ignoring</a:t>
            </a:r>
          </a:p>
          <a:p>
            <a:r>
              <a:rPr lang="en-US" dirty="0" smtClean="0"/>
              <a:t>Overt flight</a:t>
            </a:r>
          </a:p>
          <a:p>
            <a:pPr lvl="1"/>
            <a:r>
              <a:rPr lang="en-US" dirty="0" smtClean="0"/>
              <a:t>People pleasing</a:t>
            </a:r>
          </a:p>
          <a:p>
            <a:pPr lvl="1"/>
            <a:r>
              <a:rPr lang="en-US" dirty="0" smtClean="0"/>
              <a:t>Under-scheduling</a:t>
            </a:r>
          </a:p>
          <a:p>
            <a:pPr lvl="1"/>
            <a:r>
              <a:rPr lang="en-US" dirty="0" smtClean="0"/>
              <a:t>Double-booking</a:t>
            </a:r>
          </a:p>
          <a:p>
            <a:pPr lvl="1"/>
            <a:r>
              <a:rPr lang="en-US" dirty="0" smtClean="0"/>
              <a:t>Passive-aggressive</a:t>
            </a:r>
          </a:p>
          <a:p>
            <a:pPr lvl="1"/>
            <a:endParaRPr lang="en-US" dirty="0"/>
          </a:p>
        </p:txBody>
      </p:sp>
      <p:pic>
        <p:nvPicPr>
          <p:cNvPr id="5" name="Picture 4"/>
          <p:cNvPicPr>
            <a:picLocks noChangeAspect="1"/>
          </p:cNvPicPr>
          <p:nvPr/>
        </p:nvPicPr>
        <p:blipFill>
          <a:blip r:embed="rId2"/>
          <a:stretch>
            <a:fillRect/>
          </a:stretch>
        </p:blipFill>
        <p:spPr>
          <a:xfrm>
            <a:off x="1" y="0"/>
            <a:ext cx="1995662" cy="368089"/>
          </a:xfrm>
          <a:prstGeom prst="rect">
            <a:avLst/>
          </a:prstGeom>
        </p:spPr>
      </p:pic>
    </p:spTree>
    <p:extLst>
      <p:ext uri="{BB962C8B-B14F-4D97-AF65-F5344CB8AC3E}">
        <p14:creationId xmlns:p14="http://schemas.microsoft.com/office/powerpoint/2010/main" val="2267385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Uncooperative Social Negative/Positive(?) Bxs</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Overt fight</a:t>
            </a:r>
          </a:p>
          <a:p>
            <a:pPr lvl="1"/>
            <a:r>
              <a:rPr lang="en-US" dirty="0" smtClean="0"/>
              <a:t>Dominating</a:t>
            </a:r>
          </a:p>
          <a:p>
            <a:pPr lvl="1"/>
            <a:r>
              <a:rPr lang="en-US" dirty="0" smtClean="0"/>
              <a:t>Talking over others</a:t>
            </a:r>
          </a:p>
          <a:p>
            <a:pPr lvl="1"/>
            <a:r>
              <a:rPr lang="en-US" dirty="0" smtClean="0"/>
              <a:t>Interrupting</a:t>
            </a:r>
          </a:p>
          <a:p>
            <a:pPr lvl="1"/>
            <a:r>
              <a:rPr lang="en-US" dirty="0" smtClean="0"/>
              <a:t>Ignoring</a:t>
            </a:r>
          </a:p>
          <a:p>
            <a:r>
              <a:rPr lang="en-US" dirty="0" smtClean="0"/>
              <a:t>Overt flight</a:t>
            </a:r>
          </a:p>
          <a:p>
            <a:pPr lvl="1"/>
            <a:r>
              <a:rPr lang="en-US" dirty="0" smtClean="0"/>
              <a:t>People pleasing</a:t>
            </a:r>
          </a:p>
          <a:p>
            <a:pPr lvl="1"/>
            <a:r>
              <a:rPr lang="en-US" dirty="0" smtClean="0"/>
              <a:t>Under-scheduling</a:t>
            </a:r>
          </a:p>
          <a:p>
            <a:pPr lvl="1"/>
            <a:r>
              <a:rPr lang="en-US" dirty="0" smtClean="0"/>
              <a:t>Double-booking</a:t>
            </a:r>
          </a:p>
          <a:p>
            <a:pPr lvl="1"/>
            <a:r>
              <a:rPr lang="en-US" dirty="0" smtClean="0"/>
              <a:t>Passive-aggressive</a:t>
            </a:r>
          </a:p>
          <a:p>
            <a:pPr lvl="1"/>
            <a:endParaRPr lang="en-US" dirty="0"/>
          </a:p>
        </p:txBody>
      </p:sp>
      <p:sp>
        <p:nvSpPr>
          <p:cNvPr id="4" name="Content Placeholder 3"/>
          <p:cNvSpPr>
            <a:spLocks noGrp="1"/>
          </p:cNvSpPr>
          <p:nvPr>
            <p:ph sz="half" idx="2"/>
          </p:nvPr>
        </p:nvSpPr>
        <p:spPr/>
        <p:txBody>
          <a:bodyPr>
            <a:normAutofit lnSpcReduction="10000"/>
          </a:bodyPr>
          <a:lstStyle/>
          <a:p>
            <a:r>
              <a:rPr lang="en-US" dirty="0" smtClean="0"/>
              <a:t>Covert fight</a:t>
            </a:r>
          </a:p>
          <a:p>
            <a:pPr lvl="1"/>
            <a:r>
              <a:rPr lang="en-US" dirty="0" smtClean="0"/>
              <a:t>Evaluating</a:t>
            </a:r>
          </a:p>
          <a:p>
            <a:pPr lvl="1"/>
            <a:r>
              <a:rPr lang="en-US" dirty="0" smtClean="0"/>
              <a:t>Judging</a:t>
            </a:r>
          </a:p>
          <a:p>
            <a:pPr lvl="1"/>
            <a:r>
              <a:rPr lang="en-US" dirty="0" smtClean="0"/>
              <a:t>Comparing</a:t>
            </a:r>
          </a:p>
          <a:p>
            <a:pPr lvl="1"/>
            <a:r>
              <a:rPr lang="en-US" dirty="0" smtClean="0"/>
              <a:t>Dismissing </a:t>
            </a:r>
          </a:p>
          <a:p>
            <a:r>
              <a:rPr lang="en-US" dirty="0" smtClean="0"/>
              <a:t>Covert flight</a:t>
            </a:r>
          </a:p>
          <a:p>
            <a:pPr lvl="1"/>
            <a:r>
              <a:rPr lang="en-US" dirty="0" smtClean="0"/>
              <a:t>Tuning out</a:t>
            </a:r>
          </a:p>
          <a:p>
            <a:pPr lvl="1"/>
            <a:r>
              <a:rPr lang="en-US" dirty="0" smtClean="0"/>
              <a:t>Rationalizing others’ bx</a:t>
            </a:r>
          </a:p>
          <a:p>
            <a:pPr lvl="1"/>
            <a:r>
              <a:rPr lang="en-US" dirty="0" smtClean="0"/>
              <a:t>Rationalizing own bx</a:t>
            </a:r>
          </a:p>
          <a:p>
            <a:pPr lvl="1"/>
            <a:r>
              <a:rPr lang="en-US" dirty="0" smtClean="0"/>
              <a:t>Justifying</a:t>
            </a:r>
          </a:p>
          <a:p>
            <a:pPr lvl="1"/>
            <a:endParaRPr lang="en-US" dirty="0"/>
          </a:p>
        </p:txBody>
      </p:sp>
      <p:pic>
        <p:nvPicPr>
          <p:cNvPr id="5" name="Picture 4"/>
          <p:cNvPicPr>
            <a:picLocks noChangeAspect="1"/>
          </p:cNvPicPr>
          <p:nvPr/>
        </p:nvPicPr>
        <p:blipFill>
          <a:blip r:embed="rId2"/>
          <a:stretch>
            <a:fillRect/>
          </a:stretch>
        </p:blipFill>
        <p:spPr>
          <a:xfrm>
            <a:off x="1" y="0"/>
            <a:ext cx="1995662" cy="368089"/>
          </a:xfrm>
          <a:prstGeom prst="rect">
            <a:avLst/>
          </a:prstGeom>
        </p:spPr>
      </p:pic>
    </p:spTree>
    <p:extLst>
      <p:ext uri="{BB962C8B-B14F-4D97-AF65-F5344CB8AC3E}">
        <p14:creationId xmlns:p14="http://schemas.microsoft.com/office/powerpoint/2010/main" val="3348327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heckerboard(across)">
                                      <p:cBhvr>
                                        <p:cTn id="7" dur="500"/>
                                        <p:tgtEl>
                                          <p:spTgt spid="4">
                                            <p:txEl>
                                              <p:pRg st="0" end="0"/>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checkerboard(across)">
                                      <p:cBhvr>
                                        <p:cTn id="10" dur="500"/>
                                        <p:tgtEl>
                                          <p:spTgt spid="4">
                                            <p:txEl>
                                              <p:pRg st="1" end="1"/>
                                            </p:txEl>
                                          </p:spTgt>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checkerboard(across)">
                                      <p:cBhvr>
                                        <p:cTn id="13" dur="500"/>
                                        <p:tgtEl>
                                          <p:spTgt spid="4">
                                            <p:txEl>
                                              <p:pRg st="2" end="2"/>
                                            </p:txEl>
                                          </p:spTgt>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checkerboard(across)">
                                      <p:cBhvr>
                                        <p:cTn id="16" dur="500"/>
                                        <p:tgtEl>
                                          <p:spTgt spid="4">
                                            <p:txEl>
                                              <p:pRg st="3" end="3"/>
                                            </p:txEl>
                                          </p:spTgt>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checkerboard(across)">
                                      <p:cBhvr>
                                        <p:cTn id="19" dur="500"/>
                                        <p:tgtEl>
                                          <p:spTgt spid="4">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4">
                                            <p:txEl>
                                              <p:pRg st="5" end="5"/>
                                            </p:txEl>
                                          </p:spTgt>
                                        </p:tgtEl>
                                        <p:attrNameLst>
                                          <p:attrName>style.visibility</p:attrName>
                                        </p:attrNameLst>
                                      </p:cBhvr>
                                      <p:to>
                                        <p:strVal val="visible"/>
                                      </p:to>
                                    </p:set>
                                    <p:animEffect transition="in" filter="checkerboard(across)">
                                      <p:cBhvr>
                                        <p:cTn id="24" dur="500"/>
                                        <p:tgtEl>
                                          <p:spTgt spid="4">
                                            <p:txEl>
                                              <p:pRg st="5" end="5"/>
                                            </p:txEl>
                                          </p:spTgt>
                                        </p:tgtEl>
                                      </p:cBhvr>
                                    </p:animEffect>
                                  </p:childTnLst>
                                </p:cTn>
                              </p:par>
                              <p:par>
                                <p:cTn id="25" presetID="5" presetClass="entr" presetSubtype="10" fill="hold" grpId="0" nodeType="with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checkerboard(across)">
                                      <p:cBhvr>
                                        <p:cTn id="27" dur="500"/>
                                        <p:tgtEl>
                                          <p:spTgt spid="4">
                                            <p:txEl>
                                              <p:pRg st="6" end="6"/>
                                            </p:txEl>
                                          </p:spTgt>
                                        </p:tgtEl>
                                      </p:cBhvr>
                                    </p:animEffect>
                                  </p:childTnLst>
                                </p:cTn>
                              </p:par>
                              <p:par>
                                <p:cTn id="28" presetID="5" presetClass="entr" presetSubtype="10" fill="hold" grpId="0" nodeType="withEffect">
                                  <p:stCondLst>
                                    <p:cond delay="0"/>
                                  </p:stCondLst>
                                  <p:childTnLst>
                                    <p:set>
                                      <p:cBhvr>
                                        <p:cTn id="29" dur="1" fill="hold">
                                          <p:stCondLst>
                                            <p:cond delay="0"/>
                                          </p:stCondLst>
                                        </p:cTn>
                                        <p:tgtEl>
                                          <p:spTgt spid="4">
                                            <p:txEl>
                                              <p:pRg st="7" end="7"/>
                                            </p:txEl>
                                          </p:spTgt>
                                        </p:tgtEl>
                                        <p:attrNameLst>
                                          <p:attrName>style.visibility</p:attrName>
                                        </p:attrNameLst>
                                      </p:cBhvr>
                                      <p:to>
                                        <p:strVal val="visible"/>
                                      </p:to>
                                    </p:set>
                                    <p:animEffect transition="in" filter="checkerboard(across)">
                                      <p:cBhvr>
                                        <p:cTn id="30" dur="500"/>
                                        <p:tgtEl>
                                          <p:spTgt spid="4">
                                            <p:txEl>
                                              <p:pRg st="7" end="7"/>
                                            </p:txEl>
                                          </p:spTgt>
                                        </p:tgtEl>
                                      </p:cBhvr>
                                    </p:animEffect>
                                  </p:childTnLst>
                                </p:cTn>
                              </p:par>
                              <p:par>
                                <p:cTn id="31" presetID="5" presetClass="entr" presetSubtype="10" fill="hold" grpId="0" nodeType="withEffect">
                                  <p:stCondLst>
                                    <p:cond delay="0"/>
                                  </p:stCondLst>
                                  <p:childTnLst>
                                    <p:set>
                                      <p:cBhvr>
                                        <p:cTn id="32" dur="1" fill="hold">
                                          <p:stCondLst>
                                            <p:cond delay="0"/>
                                          </p:stCondLst>
                                        </p:cTn>
                                        <p:tgtEl>
                                          <p:spTgt spid="4">
                                            <p:txEl>
                                              <p:pRg st="8" end="8"/>
                                            </p:txEl>
                                          </p:spTgt>
                                        </p:tgtEl>
                                        <p:attrNameLst>
                                          <p:attrName>style.visibility</p:attrName>
                                        </p:attrNameLst>
                                      </p:cBhvr>
                                      <p:to>
                                        <p:strVal val="visible"/>
                                      </p:to>
                                    </p:set>
                                    <p:animEffect transition="in" filter="checkerboard(across)">
                                      <p:cBhvr>
                                        <p:cTn id="33" dur="500"/>
                                        <p:tgtEl>
                                          <p:spTgt spid="4">
                                            <p:txEl>
                                              <p:pRg st="8" end="8"/>
                                            </p:txEl>
                                          </p:spTgt>
                                        </p:tgtEl>
                                      </p:cBhvr>
                                    </p:animEffect>
                                  </p:childTnLst>
                                </p:cTn>
                              </p:par>
                              <p:par>
                                <p:cTn id="34" presetID="5" presetClass="entr" presetSubtype="10" fill="hold" grpId="0" nodeType="withEffect">
                                  <p:stCondLst>
                                    <p:cond delay="0"/>
                                  </p:stCondLst>
                                  <p:childTnLst>
                                    <p:set>
                                      <p:cBhvr>
                                        <p:cTn id="35" dur="1" fill="hold">
                                          <p:stCondLst>
                                            <p:cond delay="0"/>
                                          </p:stCondLst>
                                        </p:cTn>
                                        <p:tgtEl>
                                          <p:spTgt spid="4">
                                            <p:txEl>
                                              <p:pRg st="9" end="9"/>
                                            </p:txEl>
                                          </p:spTgt>
                                        </p:tgtEl>
                                        <p:attrNameLst>
                                          <p:attrName>style.visibility</p:attrName>
                                        </p:attrNameLst>
                                      </p:cBhvr>
                                      <p:to>
                                        <p:strVal val="visible"/>
                                      </p:to>
                                    </p:set>
                                    <p:animEffect transition="in" filter="checkerboard(across)">
                                      <p:cBhvr>
                                        <p:cTn id="36"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Negative/Positive(?) Bxs</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Overt fight</a:t>
            </a:r>
          </a:p>
          <a:p>
            <a:pPr lvl="1"/>
            <a:r>
              <a:rPr lang="en-US" dirty="0" smtClean="0"/>
              <a:t>Dominating</a:t>
            </a:r>
          </a:p>
          <a:p>
            <a:pPr lvl="1"/>
            <a:r>
              <a:rPr lang="en-US" dirty="0" smtClean="0"/>
              <a:t>Talking over others</a:t>
            </a:r>
          </a:p>
          <a:p>
            <a:pPr lvl="1"/>
            <a:r>
              <a:rPr lang="en-US" dirty="0" smtClean="0"/>
              <a:t>Interrupting</a:t>
            </a:r>
          </a:p>
          <a:p>
            <a:pPr lvl="1"/>
            <a:r>
              <a:rPr lang="en-US" dirty="0" smtClean="0"/>
              <a:t>Ignoring</a:t>
            </a:r>
          </a:p>
          <a:p>
            <a:r>
              <a:rPr lang="en-US" dirty="0" smtClean="0"/>
              <a:t>Overt flight</a:t>
            </a:r>
          </a:p>
          <a:p>
            <a:pPr lvl="1"/>
            <a:r>
              <a:rPr lang="en-US" dirty="0" smtClean="0"/>
              <a:t>People pleasing</a:t>
            </a:r>
          </a:p>
          <a:p>
            <a:pPr lvl="1"/>
            <a:r>
              <a:rPr lang="en-US" dirty="0" smtClean="0"/>
              <a:t>Under-scheduling</a:t>
            </a:r>
          </a:p>
          <a:p>
            <a:pPr lvl="1"/>
            <a:r>
              <a:rPr lang="en-US" dirty="0" smtClean="0"/>
              <a:t>Double-booking</a:t>
            </a:r>
          </a:p>
          <a:p>
            <a:pPr lvl="1"/>
            <a:r>
              <a:rPr lang="en-US" dirty="0" smtClean="0"/>
              <a:t>Passive-aggressive</a:t>
            </a:r>
          </a:p>
          <a:p>
            <a:pPr lvl="1"/>
            <a:endParaRPr lang="en-US" dirty="0"/>
          </a:p>
        </p:txBody>
      </p:sp>
      <p:sp>
        <p:nvSpPr>
          <p:cNvPr id="4" name="Content Placeholder 3"/>
          <p:cNvSpPr>
            <a:spLocks noGrp="1"/>
          </p:cNvSpPr>
          <p:nvPr>
            <p:ph sz="half" idx="2"/>
          </p:nvPr>
        </p:nvSpPr>
        <p:spPr/>
        <p:txBody>
          <a:bodyPr>
            <a:normAutofit lnSpcReduction="10000"/>
          </a:bodyPr>
          <a:lstStyle/>
          <a:p>
            <a:r>
              <a:rPr lang="en-US" dirty="0" smtClean="0">
                <a:solidFill>
                  <a:srgbClr val="FF0000"/>
                </a:solidFill>
              </a:rPr>
              <a:t>Covert fight</a:t>
            </a:r>
          </a:p>
          <a:p>
            <a:pPr lvl="1"/>
            <a:r>
              <a:rPr lang="en-US" dirty="0" smtClean="0">
                <a:solidFill>
                  <a:srgbClr val="FF0000"/>
                </a:solidFill>
              </a:rPr>
              <a:t>Evaluating</a:t>
            </a:r>
          </a:p>
          <a:p>
            <a:pPr lvl="1"/>
            <a:r>
              <a:rPr lang="en-US" dirty="0" smtClean="0">
                <a:solidFill>
                  <a:srgbClr val="FF0000"/>
                </a:solidFill>
              </a:rPr>
              <a:t>Judging</a:t>
            </a:r>
          </a:p>
          <a:p>
            <a:pPr lvl="1"/>
            <a:r>
              <a:rPr lang="en-US" dirty="0" smtClean="0">
                <a:solidFill>
                  <a:srgbClr val="FF0000"/>
                </a:solidFill>
              </a:rPr>
              <a:t>Comparing</a:t>
            </a:r>
          </a:p>
          <a:p>
            <a:pPr lvl="1"/>
            <a:r>
              <a:rPr lang="en-US" dirty="0" smtClean="0">
                <a:solidFill>
                  <a:srgbClr val="FF0000"/>
                </a:solidFill>
              </a:rPr>
              <a:t>Dismissing </a:t>
            </a:r>
          </a:p>
          <a:p>
            <a:r>
              <a:rPr lang="en-US" dirty="0" smtClean="0">
                <a:solidFill>
                  <a:srgbClr val="FF0000"/>
                </a:solidFill>
              </a:rPr>
              <a:t>Covert flight</a:t>
            </a:r>
          </a:p>
          <a:p>
            <a:pPr lvl="1"/>
            <a:r>
              <a:rPr lang="en-US" dirty="0" smtClean="0">
                <a:solidFill>
                  <a:srgbClr val="FF0000"/>
                </a:solidFill>
              </a:rPr>
              <a:t>Tuning out</a:t>
            </a:r>
          </a:p>
          <a:p>
            <a:pPr lvl="1"/>
            <a:r>
              <a:rPr lang="en-US" dirty="0" smtClean="0">
                <a:solidFill>
                  <a:srgbClr val="FF0000"/>
                </a:solidFill>
              </a:rPr>
              <a:t>Rationalizing others’ bx</a:t>
            </a:r>
          </a:p>
          <a:p>
            <a:pPr lvl="1"/>
            <a:r>
              <a:rPr lang="en-US" dirty="0" smtClean="0">
                <a:solidFill>
                  <a:srgbClr val="FF0000"/>
                </a:solidFill>
              </a:rPr>
              <a:t>Rationalizing own bx</a:t>
            </a:r>
          </a:p>
          <a:p>
            <a:pPr lvl="1"/>
            <a:r>
              <a:rPr lang="en-US" dirty="0" smtClean="0">
                <a:solidFill>
                  <a:srgbClr val="FF0000"/>
                </a:solidFill>
              </a:rPr>
              <a:t>Justifying</a:t>
            </a:r>
          </a:p>
          <a:p>
            <a:pPr lvl="1"/>
            <a:endParaRPr lang="en-US" dirty="0"/>
          </a:p>
        </p:txBody>
      </p:sp>
      <p:pic>
        <p:nvPicPr>
          <p:cNvPr id="6" name="Picture 5"/>
          <p:cNvPicPr>
            <a:picLocks noChangeAspect="1"/>
          </p:cNvPicPr>
          <p:nvPr/>
        </p:nvPicPr>
        <p:blipFill>
          <a:blip r:embed="rId3"/>
          <a:stretch>
            <a:fillRect/>
          </a:stretch>
        </p:blipFill>
        <p:spPr>
          <a:xfrm>
            <a:off x="0" y="0"/>
            <a:ext cx="2377607" cy="438537"/>
          </a:xfrm>
          <a:prstGeom prst="rect">
            <a:avLst/>
          </a:prstGeom>
        </p:spPr>
      </p:pic>
    </p:spTree>
    <p:extLst>
      <p:ext uri="{BB962C8B-B14F-4D97-AF65-F5344CB8AC3E}">
        <p14:creationId xmlns:p14="http://schemas.microsoft.com/office/powerpoint/2010/main" val="6808455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This Repertoire</a:t>
            </a:r>
            <a:endParaRPr lang="en-US" dirty="0"/>
          </a:p>
        </p:txBody>
      </p:sp>
      <p:sp>
        <p:nvSpPr>
          <p:cNvPr id="3" name="Content Placeholder 2"/>
          <p:cNvSpPr>
            <a:spLocks noGrp="1"/>
          </p:cNvSpPr>
          <p:nvPr>
            <p:ph idx="1"/>
          </p:nvPr>
        </p:nvSpPr>
        <p:spPr>
          <a:xfrm>
            <a:off x="457200" y="1463358"/>
            <a:ext cx="8229600" cy="4525963"/>
          </a:xfrm>
        </p:spPr>
        <p:txBody>
          <a:bodyPr/>
          <a:lstStyle/>
          <a:p>
            <a:r>
              <a:rPr lang="en-US" sz="2800" dirty="0" smtClean="0"/>
              <a:t>Accounting for the formation of this repertoire is useful toward</a:t>
            </a:r>
          </a:p>
          <a:p>
            <a:pPr lvl="1"/>
            <a:r>
              <a:rPr lang="en-US" sz="2400" dirty="0"/>
              <a:t>C</a:t>
            </a:r>
            <a:r>
              <a:rPr lang="en-US" sz="2400" dirty="0" smtClean="0"/>
              <a:t>apturing its operant origins</a:t>
            </a:r>
          </a:p>
          <a:p>
            <a:pPr lvl="1"/>
            <a:r>
              <a:rPr lang="en-US" sz="2400" dirty="0" smtClean="0"/>
              <a:t>Designing effective, efficient interventions</a:t>
            </a:r>
          </a:p>
          <a:p>
            <a:pPr lvl="1"/>
            <a:r>
              <a:rPr lang="en-US" sz="2400" dirty="0" smtClean="0"/>
              <a:t>For building more cooperative team behaviors</a:t>
            </a:r>
          </a:p>
          <a:p>
            <a:pPr lvl="1"/>
            <a:endParaRPr lang="en-US" dirty="0"/>
          </a:p>
        </p:txBody>
      </p:sp>
      <p:pic>
        <p:nvPicPr>
          <p:cNvPr id="5" name="Picture 4"/>
          <p:cNvPicPr>
            <a:picLocks noChangeAspect="1"/>
          </p:cNvPicPr>
          <p:nvPr/>
        </p:nvPicPr>
        <p:blipFill>
          <a:blip r:embed="rId3"/>
          <a:stretch>
            <a:fillRect/>
          </a:stretch>
        </p:blipFill>
        <p:spPr>
          <a:xfrm rot="1322922">
            <a:off x="5873132" y="4113732"/>
            <a:ext cx="2045321" cy="2464241"/>
          </a:xfrm>
          <a:prstGeom prst="rect">
            <a:avLst/>
          </a:prstGeom>
        </p:spPr>
      </p:pic>
      <p:pic>
        <p:nvPicPr>
          <p:cNvPr id="6" name="Picture 5"/>
          <p:cNvPicPr>
            <a:picLocks noChangeAspect="1"/>
          </p:cNvPicPr>
          <p:nvPr/>
        </p:nvPicPr>
        <p:blipFill>
          <a:blip r:embed="rId4"/>
          <a:stretch>
            <a:fillRect/>
          </a:stretch>
        </p:blipFill>
        <p:spPr>
          <a:xfrm rot="19770421">
            <a:off x="1427352" y="4288184"/>
            <a:ext cx="2402498" cy="2105893"/>
          </a:xfrm>
          <a:prstGeom prst="rect">
            <a:avLst/>
          </a:prstGeom>
        </p:spPr>
      </p:pic>
      <p:pic>
        <p:nvPicPr>
          <p:cNvPr id="7" name="Picture 6"/>
          <p:cNvPicPr>
            <a:picLocks noChangeAspect="1"/>
          </p:cNvPicPr>
          <p:nvPr/>
        </p:nvPicPr>
        <p:blipFill>
          <a:blip r:embed="rId5"/>
          <a:stretch>
            <a:fillRect/>
          </a:stretch>
        </p:blipFill>
        <p:spPr>
          <a:xfrm>
            <a:off x="0" y="0"/>
            <a:ext cx="2377607" cy="438537"/>
          </a:xfrm>
          <a:prstGeom prst="rect">
            <a:avLst/>
          </a:prstGeom>
        </p:spPr>
      </p:pic>
    </p:spTree>
    <p:extLst>
      <p:ext uri="{BB962C8B-B14F-4D97-AF65-F5344CB8AC3E}">
        <p14:creationId xmlns:p14="http://schemas.microsoft.com/office/powerpoint/2010/main" val="11664716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40398"/>
            <a:ext cx="8229600" cy="1143000"/>
          </a:xfrm>
        </p:spPr>
        <p:txBody>
          <a:bodyPr>
            <a:normAutofit/>
          </a:bodyPr>
          <a:lstStyle/>
          <a:p>
            <a:r>
              <a:rPr lang="en-US" sz="3200" dirty="0" smtClean="0"/>
              <a:t>These topographies are learned in the same way that we learn the primary verbal operants</a:t>
            </a:r>
            <a:endParaRPr lang="en-US" sz="3200" dirty="0"/>
          </a:p>
        </p:txBody>
      </p:sp>
      <p:sp>
        <p:nvSpPr>
          <p:cNvPr id="3" name="Content Placeholder 2"/>
          <p:cNvSpPr>
            <a:spLocks noGrp="1"/>
          </p:cNvSpPr>
          <p:nvPr>
            <p:ph idx="1"/>
          </p:nvPr>
        </p:nvSpPr>
        <p:spPr>
          <a:xfrm>
            <a:off x="457200" y="2169160"/>
            <a:ext cx="8229600" cy="4525963"/>
          </a:xfrm>
        </p:spPr>
        <p:txBody>
          <a:bodyPr>
            <a:normAutofit fontScale="92500" lnSpcReduction="20000"/>
          </a:bodyPr>
          <a:lstStyle/>
          <a:p>
            <a:r>
              <a:rPr lang="en-US" dirty="0" smtClean="0"/>
              <a:t>We do something</a:t>
            </a:r>
          </a:p>
          <a:p>
            <a:r>
              <a:rPr lang="en-US" dirty="0" smtClean="0"/>
              <a:t>We learn to tact what we are doing</a:t>
            </a:r>
          </a:p>
          <a:p>
            <a:r>
              <a:rPr lang="en-US" dirty="0" smtClean="0"/>
              <a:t>We learn to speak without uttering any words</a:t>
            </a:r>
          </a:p>
          <a:p>
            <a:pPr lvl="1"/>
            <a:r>
              <a:rPr lang="en-US" dirty="0" smtClean="0"/>
              <a:t>We think</a:t>
            </a:r>
          </a:p>
          <a:p>
            <a:pPr lvl="2"/>
            <a:r>
              <a:rPr lang="en-US" dirty="0" smtClean="0"/>
              <a:t>Discriminate</a:t>
            </a:r>
          </a:p>
          <a:p>
            <a:pPr lvl="2"/>
            <a:r>
              <a:rPr lang="en-US" dirty="0" smtClean="0"/>
              <a:t>Evaluate</a:t>
            </a:r>
          </a:p>
          <a:p>
            <a:pPr lvl="2"/>
            <a:r>
              <a:rPr lang="en-US" dirty="0" smtClean="0"/>
              <a:t>Judge</a:t>
            </a:r>
          </a:p>
          <a:p>
            <a:pPr lvl="2"/>
            <a:r>
              <a:rPr lang="en-US" dirty="0" smtClean="0"/>
              <a:t>Compare &amp; contrast</a:t>
            </a:r>
          </a:p>
          <a:p>
            <a:pPr lvl="2"/>
            <a:r>
              <a:rPr lang="en-US" dirty="0" smtClean="0"/>
              <a:t>Dismiss</a:t>
            </a:r>
          </a:p>
          <a:p>
            <a:pPr lvl="2"/>
            <a:r>
              <a:rPr lang="en-US" dirty="0" smtClean="0"/>
              <a:t>Attend elsewhere (tune others out)</a:t>
            </a:r>
          </a:p>
          <a:p>
            <a:pPr lvl="2"/>
            <a:r>
              <a:rPr lang="en-US" dirty="0" smtClean="0"/>
              <a:t>Rationalize</a:t>
            </a:r>
          </a:p>
          <a:p>
            <a:pPr lvl="2"/>
            <a:r>
              <a:rPr lang="en-US" dirty="0" smtClean="0"/>
              <a:t>Justify</a:t>
            </a:r>
          </a:p>
          <a:p>
            <a:pPr marL="914400" lvl="2" indent="0">
              <a:buNone/>
            </a:pPr>
            <a:endParaRPr lang="en-US" dirty="0"/>
          </a:p>
        </p:txBody>
      </p:sp>
      <p:pic>
        <p:nvPicPr>
          <p:cNvPr id="4" name="Picture 3"/>
          <p:cNvPicPr>
            <a:picLocks noChangeAspect="1"/>
          </p:cNvPicPr>
          <p:nvPr/>
        </p:nvPicPr>
        <p:blipFill>
          <a:blip r:embed="rId3"/>
          <a:stretch>
            <a:fillRect/>
          </a:stretch>
        </p:blipFill>
        <p:spPr>
          <a:xfrm>
            <a:off x="0" y="0"/>
            <a:ext cx="2377607" cy="438537"/>
          </a:xfrm>
          <a:prstGeom prst="rect">
            <a:avLst/>
          </a:prstGeom>
        </p:spPr>
      </p:pic>
    </p:spTree>
    <p:extLst>
      <p:ext uri="{BB962C8B-B14F-4D97-AF65-F5344CB8AC3E}">
        <p14:creationId xmlns:p14="http://schemas.microsoft.com/office/powerpoint/2010/main" val="3134523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Relational Framing</a:t>
            </a:r>
            <a:endParaRPr lang="en-US" dirty="0"/>
          </a:p>
        </p:txBody>
      </p:sp>
      <p:sp>
        <p:nvSpPr>
          <p:cNvPr id="3" name="Content Placeholder 2"/>
          <p:cNvSpPr>
            <a:spLocks noGrp="1"/>
          </p:cNvSpPr>
          <p:nvPr>
            <p:ph idx="1"/>
          </p:nvPr>
        </p:nvSpPr>
        <p:spPr/>
        <p:txBody>
          <a:bodyPr/>
          <a:lstStyle/>
          <a:p>
            <a:r>
              <a:rPr lang="en-US" dirty="0" smtClean="0"/>
              <a:t>Relational responding involves</a:t>
            </a:r>
          </a:p>
          <a:p>
            <a:pPr lvl="1"/>
            <a:r>
              <a:rPr lang="en-US" dirty="0" smtClean="0"/>
              <a:t> learning stimulus relations</a:t>
            </a:r>
          </a:p>
          <a:p>
            <a:pPr lvl="1"/>
            <a:r>
              <a:rPr lang="en-US" dirty="0" smtClean="0"/>
              <a:t>That have no formal or topographical matching</a:t>
            </a:r>
          </a:p>
          <a:p>
            <a:pPr lvl="1"/>
            <a:r>
              <a:rPr lang="en-US" dirty="0" smtClean="0"/>
              <a:t>Are not directly trained</a:t>
            </a:r>
          </a:p>
          <a:p>
            <a:pPr lvl="1"/>
            <a:r>
              <a:rPr lang="en-US" dirty="0" smtClean="0"/>
              <a:t>Are contextually controlled</a:t>
            </a:r>
          </a:p>
          <a:p>
            <a:pPr lvl="1"/>
            <a:r>
              <a:rPr lang="en-US" dirty="0" smtClean="0"/>
              <a:t>Can be arbitrarily applied</a:t>
            </a:r>
          </a:p>
          <a:p>
            <a:pPr lvl="1"/>
            <a:r>
              <a:rPr lang="en-US" dirty="0" smtClean="0"/>
              <a:t>Transforms the stimulus functions of events</a:t>
            </a:r>
          </a:p>
          <a:p>
            <a:r>
              <a:rPr lang="en-US" dirty="0" smtClean="0"/>
              <a:t>Framing means categorizing by relation</a:t>
            </a:r>
          </a:p>
          <a:p>
            <a:pPr lvl="1"/>
            <a:endParaRPr lang="en-US" dirty="0"/>
          </a:p>
        </p:txBody>
      </p:sp>
      <p:pic>
        <p:nvPicPr>
          <p:cNvPr id="4" name="Picture 3"/>
          <p:cNvPicPr>
            <a:picLocks noChangeAspect="1"/>
          </p:cNvPicPr>
          <p:nvPr/>
        </p:nvPicPr>
        <p:blipFill>
          <a:blip r:embed="rId2"/>
          <a:stretch>
            <a:fillRect/>
          </a:stretch>
        </p:blipFill>
        <p:spPr>
          <a:xfrm>
            <a:off x="0" y="0"/>
            <a:ext cx="2377607" cy="438537"/>
          </a:xfrm>
          <a:prstGeom prst="rect">
            <a:avLst/>
          </a:prstGeom>
        </p:spPr>
      </p:pic>
    </p:spTree>
    <p:extLst>
      <p:ext uri="{BB962C8B-B14F-4D97-AF65-F5344CB8AC3E}">
        <p14:creationId xmlns:p14="http://schemas.microsoft.com/office/powerpoint/2010/main" val="2057047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arn(inVertical)">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Relational Framing</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Categorizing by relation:</a:t>
            </a:r>
          </a:p>
          <a:p>
            <a:pPr lvl="1"/>
            <a:r>
              <a:rPr lang="en-US" dirty="0" smtClean="0"/>
              <a:t>Coordination</a:t>
            </a:r>
          </a:p>
          <a:p>
            <a:pPr lvl="1"/>
            <a:r>
              <a:rPr lang="en-US" dirty="0" smtClean="0"/>
              <a:t>Comparison</a:t>
            </a:r>
          </a:p>
          <a:p>
            <a:pPr lvl="1"/>
            <a:r>
              <a:rPr lang="en-US" dirty="0" smtClean="0"/>
              <a:t>Distinction</a:t>
            </a:r>
          </a:p>
          <a:p>
            <a:pPr lvl="1"/>
            <a:r>
              <a:rPr lang="en-US" dirty="0" smtClean="0"/>
              <a:t>Opposition</a:t>
            </a:r>
          </a:p>
          <a:p>
            <a:pPr lvl="1"/>
            <a:r>
              <a:rPr lang="en-US" dirty="0" smtClean="0"/>
              <a:t>Hierarchy</a:t>
            </a:r>
          </a:p>
          <a:p>
            <a:pPr lvl="1"/>
            <a:r>
              <a:rPr lang="en-US" dirty="0" smtClean="0"/>
              <a:t>Temporality</a:t>
            </a:r>
          </a:p>
          <a:p>
            <a:pPr lvl="1"/>
            <a:r>
              <a:rPr lang="en-US" dirty="0" smtClean="0"/>
              <a:t>Causality</a:t>
            </a:r>
          </a:p>
          <a:p>
            <a:pPr lvl="1"/>
            <a:r>
              <a:rPr lang="en-US" dirty="0" smtClean="0"/>
              <a:t>Deictic</a:t>
            </a:r>
          </a:p>
          <a:p>
            <a:pPr lvl="2"/>
            <a:r>
              <a:rPr lang="en-US" dirty="0" smtClean="0"/>
              <a:t>I-HERE-NOW and YOU-THERE-THEN</a:t>
            </a:r>
          </a:p>
        </p:txBody>
      </p:sp>
      <p:pic>
        <p:nvPicPr>
          <p:cNvPr id="4" name="Picture 3"/>
          <p:cNvPicPr>
            <a:picLocks noChangeAspect="1"/>
          </p:cNvPicPr>
          <p:nvPr/>
        </p:nvPicPr>
        <p:blipFill>
          <a:blip r:embed="rId2"/>
          <a:stretch>
            <a:fillRect/>
          </a:stretch>
        </p:blipFill>
        <p:spPr>
          <a:xfrm>
            <a:off x="0" y="0"/>
            <a:ext cx="2377607" cy="438537"/>
          </a:xfrm>
          <a:prstGeom prst="rect">
            <a:avLst/>
          </a:prstGeom>
        </p:spPr>
      </p:pic>
    </p:spTree>
    <p:extLst>
      <p:ext uri="{BB962C8B-B14F-4D97-AF65-F5344CB8AC3E}">
        <p14:creationId xmlns:p14="http://schemas.microsoft.com/office/powerpoint/2010/main" val="33353775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Framing and Problem-Solving</a:t>
            </a:r>
            <a:endParaRPr lang="en-US" dirty="0"/>
          </a:p>
        </p:txBody>
      </p:sp>
      <p:sp>
        <p:nvSpPr>
          <p:cNvPr id="3" name="Content Placeholder 2"/>
          <p:cNvSpPr>
            <a:spLocks noGrp="1"/>
          </p:cNvSpPr>
          <p:nvPr>
            <p:ph idx="1"/>
          </p:nvPr>
        </p:nvSpPr>
        <p:spPr/>
        <p:txBody>
          <a:bodyPr/>
          <a:lstStyle/>
          <a:p>
            <a:r>
              <a:rPr lang="en-US" dirty="0" smtClean="0"/>
              <a:t>In the context of deprivation and aversive stimulation,</a:t>
            </a:r>
          </a:p>
          <a:p>
            <a:pPr lvl="1"/>
            <a:r>
              <a:rPr lang="en-US" dirty="0" smtClean="0"/>
              <a:t>Relational responding by way of </a:t>
            </a:r>
          </a:p>
          <a:p>
            <a:pPr lvl="2"/>
            <a:r>
              <a:rPr lang="en-US" dirty="0" smtClean="0"/>
              <a:t>Comparison, distinction, opposition, etc.</a:t>
            </a:r>
          </a:p>
          <a:p>
            <a:pPr lvl="1"/>
            <a:r>
              <a:rPr lang="en-US" dirty="0" smtClean="0"/>
              <a:t>Quite naturally extends direct conditioning</a:t>
            </a:r>
          </a:p>
          <a:p>
            <a:pPr lvl="2"/>
            <a:r>
              <a:rPr lang="en-US" dirty="0" smtClean="0"/>
              <a:t>In ways that in the past resulted in </a:t>
            </a:r>
            <a:r>
              <a:rPr lang="en-US" b="1" dirty="0" smtClean="0"/>
              <a:t>protecting the self and affiliate group</a:t>
            </a:r>
          </a:p>
          <a:p>
            <a:pPr lvl="3"/>
            <a:r>
              <a:rPr lang="en-US" dirty="0" smtClean="0"/>
              <a:t>Our profession</a:t>
            </a:r>
          </a:p>
          <a:p>
            <a:pPr lvl="3"/>
            <a:r>
              <a:rPr lang="en-US" dirty="0" smtClean="0"/>
              <a:t>The client we care for (e.g., child with autism)</a:t>
            </a:r>
            <a:endParaRPr lang="en-US" dirty="0"/>
          </a:p>
        </p:txBody>
      </p:sp>
      <p:pic>
        <p:nvPicPr>
          <p:cNvPr id="4" name="Picture 3"/>
          <p:cNvPicPr>
            <a:picLocks noChangeAspect="1"/>
          </p:cNvPicPr>
          <p:nvPr/>
        </p:nvPicPr>
        <p:blipFill>
          <a:blip r:embed="rId2"/>
          <a:stretch>
            <a:fillRect/>
          </a:stretch>
        </p:blipFill>
        <p:spPr>
          <a:xfrm>
            <a:off x="0" y="0"/>
            <a:ext cx="2377607" cy="438537"/>
          </a:xfrm>
          <a:prstGeom prst="rect">
            <a:avLst/>
          </a:prstGeom>
        </p:spPr>
      </p:pic>
    </p:spTree>
    <p:extLst>
      <p:ext uri="{BB962C8B-B14F-4D97-AF65-F5344CB8AC3E}">
        <p14:creationId xmlns:p14="http://schemas.microsoft.com/office/powerpoint/2010/main" val="1292187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21671" y="2320213"/>
            <a:ext cx="1369657" cy="1396425"/>
          </a:xfrm>
          <a:prstGeom prst="rect">
            <a:avLst/>
          </a:prstGeom>
        </p:spPr>
      </p:pic>
      <p:pic>
        <p:nvPicPr>
          <p:cNvPr id="6" name="Picture 5"/>
          <p:cNvPicPr>
            <a:picLocks noChangeAspect="1"/>
          </p:cNvPicPr>
          <p:nvPr/>
        </p:nvPicPr>
        <p:blipFill>
          <a:blip r:embed="rId3"/>
          <a:stretch>
            <a:fillRect/>
          </a:stretch>
        </p:blipFill>
        <p:spPr>
          <a:xfrm>
            <a:off x="6376723" y="2320213"/>
            <a:ext cx="1500891" cy="1500891"/>
          </a:xfrm>
          <a:prstGeom prst="rect">
            <a:avLst/>
          </a:prstGeom>
        </p:spPr>
      </p:pic>
      <p:sp>
        <p:nvSpPr>
          <p:cNvPr id="7" name="TextBox 6"/>
          <p:cNvSpPr txBox="1"/>
          <p:nvPr/>
        </p:nvSpPr>
        <p:spPr>
          <a:xfrm>
            <a:off x="496528" y="4306242"/>
            <a:ext cx="2454105" cy="369332"/>
          </a:xfrm>
          <a:prstGeom prst="rect">
            <a:avLst/>
          </a:prstGeom>
          <a:noFill/>
        </p:spPr>
        <p:txBody>
          <a:bodyPr wrap="none" rtlCol="0">
            <a:spAutoFit/>
          </a:bodyPr>
          <a:lstStyle/>
          <a:p>
            <a:r>
              <a:rPr lang="en-US" dirty="0" smtClean="0"/>
              <a:t>Well-meaning BCBA Phil </a:t>
            </a:r>
            <a:endParaRPr lang="en-US" dirty="0"/>
          </a:p>
        </p:txBody>
      </p:sp>
      <p:sp>
        <p:nvSpPr>
          <p:cNvPr id="8" name="TextBox 7"/>
          <p:cNvSpPr txBox="1"/>
          <p:nvPr/>
        </p:nvSpPr>
        <p:spPr>
          <a:xfrm>
            <a:off x="5910597" y="4306242"/>
            <a:ext cx="2292252" cy="369332"/>
          </a:xfrm>
          <a:prstGeom prst="rect">
            <a:avLst/>
          </a:prstGeom>
          <a:noFill/>
        </p:spPr>
        <p:txBody>
          <a:bodyPr wrap="none" rtlCol="0">
            <a:spAutoFit/>
          </a:bodyPr>
          <a:lstStyle/>
          <a:p>
            <a:r>
              <a:rPr lang="en-US" dirty="0" smtClean="0"/>
              <a:t>Well-meaning OT Sally</a:t>
            </a:r>
            <a:endParaRPr lang="en-US" dirty="0"/>
          </a:p>
        </p:txBody>
      </p:sp>
      <p:sp>
        <p:nvSpPr>
          <p:cNvPr id="9" name="Right Arrow 8"/>
          <p:cNvSpPr/>
          <p:nvPr/>
        </p:nvSpPr>
        <p:spPr>
          <a:xfrm>
            <a:off x="2950633" y="2860851"/>
            <a:ext cx="2358510"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2387155" y="328245"/>
            <a:ext cx="3809231" cy="646331"/>
          </a:xfrm>
          <a:prstGeom prst="rect">
            <a:avLst/>
          </a:prstGeom>
          <a:noFill/>
        </p:spPr>
        <p:txBody>
          <a:bodyPr wrap="none" rtlCol="0">
            <a:spAutoFit/>
          </a:bodyPr>
          <a:lstStyle/>
          <a:p>
            <a:r>
              <a:rPr lang="en-US" sz="3600" dirty="0" smtClean="0"/>
              <a:t>Direct Conditioning</a:t>
            </a:r>
            <a:endParaRPr lang="en-US" sz="3600" dirty="0"/>
          </a:p>
        </p:txBody>
      </p:sp>
    </p:spTree>
    <p:extLst>
      <p:ext uri="{BB962C8B-B14F-4D97-AF65-F5344CB8AC3E}">
        <p14:creationId xmlns:p14="http://schemas.microsoft.com/office/powerpoint/2010/main" val="616836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900" decel="100000" fill="hold"/>
                                        <p:tgtEl>
                                          <p:spTgt spid="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21671" y="2320213"/>
            <a:ext cx="1369657" cy="1396425"/>
          </a:xfrm>
          <a:prstGeom prst="rect">
            <a:avLst/>
          </a:prstGeom>
        </p:spPr>
      </p:pic>
      <p:pic>
        <p:nvPicPr>
          <p:cNvPr id="5" name="Picture 4"/>
          <p:cNvPicPr>
            <a:picLocks noChangeAspect="1"/>
          </p:cNvPicPr>
          <p:nvPr/>
        </p:nvPicPr>
        <p:blipFill>
          <a:blip r:embed="rId3"/>
          <a:stretch>
            <a:fillRect/>
          </a:stretch>
        </p:blipFill>
        <p:spPr>
          <a:xfrm>
            <a:off x="6416675" y="2320213"/>
            <a:ext cx="1396425" cy="1396425"/>
          </a:xfrm>
          <a:prstGeom prst="rect">
            <a:avLst/>
          </a:prstGeom>
        </p:spPr>
      </p:pic>
      <p:sp>
        <p:nvSpPr>
          <p:cNvPr id="6" name="Right Arrow 5"/>
          <p:cNvSpPr/>
          <p:nvPr/>
        </p:nvSpPr>
        <p:spPr>
          <a:xfrm>
            <a:off x="2950633" y="2860851"/>
            <a:ext cx="2358510"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2387155" y="328245"/>
            <a:ext cx="3809231" cy="646331"/>
          </a:xfrm>
          <a:prstGeom prst="rect">
            <a:avLst/>
          </a:prstGeom>
          <a:noFill/>
        </p:spPr>
        <p:txBody>
          <a:bodyPr wrap="none" rtlCol="0">
            <a:spAutoFit/>
          </a:bodyPr>
          <a:lstStyle/>
          <a:p>
            <a:r>
              <a:rPr lang="en-US" sz="3600" dirty="0" smtClean="0"/>
              <a:t>Direct Conditioning</a:t>
            </a:r>
            <a:endParaRPr lang="en-US" sz="3600" dirty="0"/>
          </a:p>
        </p:txBody>
      </p:sp>
    </p:spTree>
    <p:extLst>
      <p:ext uri="{BB962C8B-B14F-4D97-AF65-F5344CB8AC3E}">
        <p14:creationId xmlns:p14="http://schemas.microsoft.com/office/powerpoint/2010/main" val="33595428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Discrimination Training Procedure</a:t>
            </a:r>
            <a:endParaRPr lang="en-US" dirty="0"/>
          </a:p>
        </p:txBody>
      </p:sp>
      <p:sp>
        <p:nvSpPr>
          <p:cNvPr id="3" name="Content Placeholder 2"/>
          <p:cNvSpPr>
            <a:spLocks noGrp="1"/>
          </p:cNvSpPr>
          <p:nvPr>
            <p:ph idx="1"/>
          </p:nvPr>
        </p:nvSpPr>
        <p:spPr/>
        <p:txBody>
          <a:bodyPr>
            <a:normAutofit fontScale="92500"/>
          </a:bodyPr>
          <a:lstStyle/>
          <a:p>
            <a:pPr marL="0" indent="0">
              <a:buNone/>
            </a:pPr>
            <a:r>
              <a:rPr lang="en-US" dirty="0" smtClean="0"/>
              <a:t>1) Begin with </a:t>
            </a:r>
            <a:r>
              <a:rPr lang="en-US" dirty="0" smtClean="0">
                <a:solidFill>
                  <a:srgbClr val="FF0000"/>
                </a:solidFill>
              </a:rPr>
              <a:t>deictic framing</a:t>
            </a:r>
            <a:endParaRPr lang="en-US" dirty="0" smtClean="0"/>
          </a:p>
          <a:p>
            <a:pPr lvl="1"/>
            <a:r>
              <a:rPr lang="en-US" dirty="0" smtClean="0"/>
              <a:t>“I notice myself doing this… and you doing…”</a:t>
            </a:r>
          </a:p>
          <a:p>
            <a:pPr marL="0" indent="0">
              <a:buNone/>
            </a:pPr>
            <a:r>
              <a:rPr lang="en-US" dirty="0" smtClean="0"/>
              <a:t>2) Encourage </a:t>
            </a:r>
            <a:r>
              <a:rPr lang="en-US" dirty="0" smtClean="0">
                <a:solidFill>
                  <a:srgbClr val="FF0000"/>
                </a:solidFill>
              </a:rPr>
              <a:t>coordinative framing </a:t>
            </a:r>
            <a:r>
              <a:rPr lang="en-US" dirty="0" smtClean="0"/>
              <a:t>to generate empathy</a:t>
            </a:r>
          </a:p>
          <a:p>
            <a:pPr marL="0" indent="0">
              <a:buNone/>
            </a:pPr>
            <a:r>
              <a:rPr lang="en-US" dirty="0"/>
              <a:t>	</a:t>
            </a:r>
            <a:r>
              <a:rPr lang="en-US" sz="2800" dirty="0" smtClean="0"/>
              <a:t>- “We really are a lot like each other, aren’t we?!?”</a:t>
            </a:r>
          </a:p>
          <a:p>
            <a:pPr marL="0" indent="0">
              <a:buNone/>
            </a:pPr>
            <a:r>
              <a:rPr lang="en-US" dirty="0" smtClean="0"/>
              <a:t>3) Use </a:t>
            </a:r>
            <a:r>
              <a:rPr lang="en-US" dirty="0" smtClean="0">
                <a:solidFill>
                  <a:srgbClr val="FF0000"/>
                </a:solidFill>
              </a:rPr>
              <a:t>hierarchical </a:t>
            </a:r>
            <a:r>
              <a:rPr lang="en-US" dirty="0">
                <a:solidFill>
                  <a:srgbClr val="FF0000"/>
                </a:solidFill>
              </a:rPr>
              <a:t>f</a:t>
            </a:r>
            <a:r>
              <a:rPr lang="en-US" dirty="0" smtClean="0">
                <a:solidFill>
                  <a:srgbClr val="FF0000"/>
                </a:solidFill>
              </a:rPr>
              <a:t>raming </a:t>
            </a:r>
            <a:r>
              <a:rPr lang="en-US" dirty="0" smtClean="0"/>
              <a:t>to gain deeper perspective and promote action in service of shared values</a:t>
            </a:r>
          </a:p>
          <a:p>
            <a:pPr marL="0" indent="0">
              <a:buNone/>
            </a:pPr>
            <a:r>
              <a:rPr lang="en-US" sz="2800" dirty="0" smtClean="0"/>
              <a:t>	- “The key here is Jimmy’s progress. Let’s focus on that.”</a:t>
            </a:r>
          </a:p>
          <a:p>
            <a:pPr marL="0" indent="0">
              <a:buNone/>
            </a:pPr>
            <a:endParaRPr lang="en-US" sz="2800" dirty="0" smtClean="0"/>
          </a:p>
          <a:p>
            <a:pPr marL="0" indent="0">
              <a:buNone/>
            </a:pPr>
            <a:endParaRPr lang="en-US" dirty="0" smtClean="0"/>
          </a:p>
          <a:p>
            <a:endParaRPr lang="en-US" dirty="0" smtClean="0"/>
          </a:p>
          <a:p>
            <a:endParaRPr lang="en-US" dirty="0"/>
          </a:p>
        </p:txBody>
      </p:sp>
      <p:pic>
        <p:nvPicPr>
          <p:cNvPr id="4" name="Picture 3"/>
          <p:cNvPicPr>
            <a:picLocks noChangeAspect="1"/>
          </p:cNvPicPr>
          <p:nvPr/>
        </p:nvPicPr>
        <p:blipFill>
          <a:blip r:embed="rId3"/>
          <a:stretch>
            <a:fillRect/>
          </a:stretch>
        </p:blipFill>
        <p:spPr>
          <a:xfrm>
            <a:off x="0" y="0"/>
            <a:ext cx="2377607" cy="438537"/>
          </a:xfrm>
          <a:prstGeom prst="rect">
            <a:avLst/>
          </a:prstGeom>
        </p:spPr>
      </p:pic>
    </p:spTree>
    <p:extLst>
      <p:ext uri="{BB962C8B-B14F-4D97-AF65-F5344CB8AC3E}">
        <p14:creationId xmlns:p14="http://schemas.microsoft.com/office/powerpoint/2010/main" val="15569834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21671" y="2320213"/>
            <a:ext cx="1369657" cy="1396425"/>
          </a:xfrm>
          <a:prstGeom prst="rect">
            <a:avLst/>
          </a:prstGeom>
        </p:spPr>
      </p:pic>
      <p:pic>
        <p:nvPicPr>
          <p:cNvPr id="5" name="Picture 4"/>
          <p:cNvPicPr>
            <a:picLocks noChangeAspect="1"/>
          </p:cNvPicPr>
          <p:nvPr/>
        </p:nvPicPr>
        <p:blipFill>
          <a:blip r:embed="rId3"/>
          <a:stretch>
            <a:fillRect/>
          </a:stretch>
        </p:blipFill>
        <p:spPr>
          <a:xfrm>
            <a:off x="6416675" y="2320213"/>
            <a:ext cx="1396425" cy="1396425"/>
          </a:xfrm>
          <a:prstGeom prst="rect">
            <a:avLst/>
          </a:prstGeom>
        </p:spPr>
      </p:pic>
      <p:sp>
        <p:nvSpPr>
          <p:cNvPr id="6" name="Right Arrow 5"/>
          <p:cNvSpPr/>
          <p:nvPr/>
        </p:nvSpPr>
        <p:spPr>
          <a:xfrm rot="10800000">
            <a:off x="2950633" y="2860851"/>
            <a:ext cx="2358510"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2387155" y="328245"/>
            <a:ext cx="3809231" cy="646331"/>
          </a:xfrm>
          <a:prstGeom prst="rect">
            <a:avLst/>
          </a:prstGeom>
          <a:noFill/>
        </p:spPr>
        <p:txBody>
          <a:bodyPr wrap="none" rtlCol="0">
            <a:spAutoFit/>
          </a:bodyPr>
          <a:lstStyle/>
          <a:p>
            <a:r>
              <a:rPr lang="en-US" sz="3600" dirty="0" smtClean="0"/>
              <a:t>Direct Conditioning</a:t>
            </a:r>
            <a:endParaRPr lang="en-US" sz="3600" dirty="0"/>
          </a:p>
        </p:txBody>
      </p:sp>
    </p:spTree>
    <p:extLst>
      <p:ext uri="{BB962C8B-B14F-4D97-AF65-F5344CB8AC3E}">
        <p14:creationId xmlns:p14="http://schemas.microsoft.com/office/powerpoint/2010/main" val="2017149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path" presetSubtype="0" accel="50000" decel="50000" fill="hold" grpId="0" nodeType="clickEffect">
                                  <p:stCondLst>
                                    <p:cond delay="0"/>
                                  </p:stCondLst>
                                  <p:childTnLst>
                                    <p:animMotion origin="layout" path="M 0 0  C 0.069 0  0.125 0.07467  0.125 0.16667  C 0.125 0.25867  0.069 0.33333  0 0.33333  C -0.069 0.33333  -0.125 0.25867  -0.125 0.16667  C -0.125 0.07467  -0.069 0  0 0  Z" pathEditMode="relative" ptsTypes="">
                                      <p:cBhvr>
                                        <p:cTn id="6" dur="2000" fill="hold"/>
                                        <p:tgtEl>
                                          <p:spTgt spid="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6416675" y="2320213"/>
            <a:ext cx="1396425" cy="1396425"/>
          </a:xfrm>
          <a:prstGeom prst="rect">
            <a:avLst/>
          </a:prstGeom>
        </p:spPr>
      </p:pic>
      <p:sp>
        <p:nvSpPr>
          <p:cNvPr id="6" name="Right Arrow 5"/>
          <p:cNvSpPr/>
          <p:nvPr/>
        </p:nvSpPr>
        <p:spPr>
          <a:xfrm rot="10800000">
            <a:off x="2950633" y="2860851"/>
            <a:ext cx="2358510"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stretch>
            <a:fillRect/>
          </a:stretch>
        </p:blipFill>
        <p:spPr>
          <a:xfrm>
            <a:off x="337899" y="2320213"/>
            <a:ext cx="1476339" cy="1395443"/>
          </a:xfrm>
          <a:prstGeom prst="rect">
            <a:avLst/>
          </a:prstGeom>
        </p:spPr>
      </p:pic>
      <p:sp>
        <p:nvSpPr>
          <p:cNvPr id="7" name="TextBox 6"/>
          <p:cNvSpPr txBox="1"/>
          <p:nvPr/>
        </p:nvSpPr>
        <p:spPr>
          <a:xfrm>
            <a:off x="2387155" y="328245"/>
            <a:ext cx="3809231" cy="646331"/>
          </a:xfrm>
          <a:prstGeom prst="rect">
            <a:avLst/>
          </a:prstGeom>
          <a:noFill/>
        </p:spPr>
        <p:txBody>
          <a:bodyPr wrap="none" rtlCol="0">
            <a:spAutoFit/>
          </a:bodyPr>
          <a:lstStyle/>
          <a:p>
            <a:r>
              <a:rPr lang="en-US" sz="3600" dirty="0" smtClean="0"/>
              <a:t>Direct Conditioning</a:t>
            </a:r>
            <a:endParaRPr lang="en-US" sz="3600" dirty="0"/>
          </a:p>
        </p:txBody>
      </p:sp>
    </p:spTree>
    <p:extLst>
      <p:ext uri="{BB962C8B-B14F-4D97-AF65-F5344CB8AC3E}">
        <p14:creationId xmlns:p14="http://schemas.microsoft.com/office/powerpoint/2010/main" val="356731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21671" y="2320213"/>
            <a:ext cx="1369657" cy="1396425"/>
          </a:xfrm>
          <a:prstGeom prst="rect">
            <a:avLst/>
          </a:prstGeom>
        </p:spPr>
      </p:pic>
      <p:pic>
        <p:nvPicPr>
          <p:cNvPr id="6" name="Picture 5"/>
          <p:cNvPicPr>
            <a:picLocks noChangeAspect="1"/>
          </p:cNvPicPr>
          <p:nvPr/>
        </p:nvPicPr>
        <p:blipFill>
          <a:blip r:embed="rId3"/>
          <a:stretch>
            <a:fillRect/>
          </a:stretch>
        </p:blipFill>
        <p:spPr>
          <a:xfrm>
            <a:off x="6376723" y="2320213"/>
            <a:ext cx="1500891" cy="1500891"/>
          </a:xfrm>
          <a:prstGeom prst="rect">
            <a:avLst/>
          </a:prstGeom>
        </p:spPr>
      </p:pic>
      <p:sp>
        <p:nvSpPr>
          <p:cNvPr id="7" name="TextBox 6"/>
          <p:cNvSpPr txBox="1"/>
          <p:nvPr/>
        </p:nvSpPr>
        <p:spPr>
          <a:xfrm>
            <a:off x="496528" y="4306242"/>
            <a:ext cx="2454105" cy="369332"/>
          </a:xfrm>
          <a:prstGeom prst="rect">
            <a:avLst/>
          </a:prstGeom>
          <a:noFill/>
        </p:spPr>
        <p:txBody>
          <a:bodyPr wrap="none" rtlCol="0">
            <a:spAutoFit/>
          </a:bodyPr>
          <a:lstStyle/>
          <a:p>
            <a:r>
              <a:rPr lang="en-US" dirty="0" smtClean="0"/>
              <a:t>Well-meaning BCBA Phil </a:t>
            </a:r>
            <a:endParaRPr lang="en-US" dirty="0"/>
          </a:p>
        </p:txBody>
      </p:sp>
      <p:sp>
        <p:nvSpPr>
          <p:cNvPr id="8" name="TextBox 7"/>
          <p:cNvSpPr txBox="1"/>
          <p:nvPr/>
        </p:nvSpPr>
        <p:spPr>
          <a:xfrm>
            <a:off x="5910597" y="4306242"/>
            <a:ext cx="2292252" cy="369332"/>
          </a:xfrm>
          <a:prstGeom prst="rect">
            <a:avLst/>
          </a:prstGeom>
          <a:noFill/>
        </p:spPr>
        <p:txBody>
          <a:bodyPr wrap="none" rtlCol="0">
            <a:spAutoFit/>
          </a:bodyPr>
          <a:lstStyle/>
          <a:p>
            <a:r>
              <a:rPr lang="en-US" dirty="0" smtClean="0"/>
              <a:t>Well-meaning OT Sally</a:t>
            </a:r>
            <a:endParaRPr lang="en-US" dirty="0"/>
          </a:p>
        </p:txBody>
      </p:sp>
      <p:sp>
        <p:nvSpPr>
          <p:cNvPr id="10" name="TextBox 9"/>
          <p:cNvSpPr txBox="1"/>
          <p:nvPr/>
        </p:nvSpPr>
        <p:spPr>
          <a:xfrm>
            <a:off x="1653660" y="341399"/>
            <a:ext cx="6223954" cy="646331"/>
          </a:xfrm>
          <a:prstGeom prst="rect">
            <a:avLst/>
          </a:prstGeom>
          <a:noFill/>
        </p:spPr>
        <p:txBody>
          <a:bodyPr wrap="none" rtlCol="0">
            <a:spAutoFit/>
          </a:bodyPr>
          <a:lstStyle/>
          <a:p>
            <a:r>
              <a:rPr lang="en-US" sz="3600" dirty="0" smtClean="0"/>
              <a:t>Indirect, Relational Conditioning</a:t>
            </a:r>
            <a:endParaRPr lang="en-US" sz="3600" dirty="0"/>
          </a:p>
        </p:txBody>
      </p:sp>
      <p:sp>
        <p:nvSpPr>
          <p:cNvPr id="2" name="Left-Right Arrow 1"/>
          <p:cNvSpPr/>
          <p:nvPr/>
        </p:nvSpPr>
        <p:spPr>
          <a:xfrm>
            <a:off x="2950633" y="2883559"/>
            <a:ext cx="2301110" cy="417794"/>
          </a:xfrm>
          <a:prstGeom prst="leftRightArrow">
            <a:avLst/>
          </a:prstGeom>
          <a:pattFill prst="dashHorz">
            <a:fgClr>
              <a:prstClr val="black"/>
            </a:fgClr>
            <a:bgClr>
              <a:prstClr val="white"/>
            </a:bgClr>
          </a:patt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926216" y="5165580"/>
            <a:ext cx="1241220" cy="1200329"/>
          </a:xfrm>
          <a:prstGeom prst="rect">
            <a:avLst/>
          </a:prstGeom>
          <a:noFill/>
        </p:spPr>
        <p:txBody>
          <a:bodyPr wrap="none" rtlCol="0">
            <a:spAutoFit/>
          </a:bodyPr>
          <a:lstStyle/>
          <a:p>
            <a:r>
              <a:rPr lang="en-US" dirty="0" smtClean="0"/>
              <a:t>Evaluating</a:t>
            </a:r>
          </a:p>
          <a:p>
            <a:r>
              <a:rPr lang="en-US" dirty="0" smtClean="0"/>
              <a:t>Comparing</a:t>
            </a:r>
          </a:p>
          <a:p>
            <a:r>
              <a:rPr lang="en-US" dirty="0" smtClean="0"/>
              <a:t>Judging</a:t>
            </a:r>
          </a:p>
          <a:p>
            <a:r>
              <a:rPr lang="en-US" dirty="0" smtClean="0"/>
              <a:t>Dismissing</a:t>
            </a:r>
          </a:p>
        </p:txBody>
      </p:sp>
      <p:sp>
        <p:nvSpPr>
          <p:cNvPr id="5" name="TextBox 4"/>
          <p:cNvSpPr txBox="1"/>
          <p:nvPr/>
        </p:nvSpPr>
        <p:spPr>
          <a:xfrm>
            <a:off x="6206604" y="5165580"/>
            <a:ext cx="2377574" cy="1200329"/>
          </a:xfrm>
          <a:prstGeom prst="rect">
            <a:avLst/>
          </a:prstGeom>
          <a:noFill/>
        </p:spPr>
        <p:txBody>
          <a:bodyPr wrap="none" rtlCol="0">
            <a:spAutoFit/>
          </a:bodyPr>
          <a:lstStyle/>
          <a:p>
            <a:r>
              <a:rPr lang="en-US" dirty="0" smtClean="0"/>
              <a:t>Tuning out</a:t>
            </a:r>
          </a:p>
          <a:p>
            <a:r>
              <a:rPr lang="en-US" dirty="0" smtClean="0"/>
              <a:t>Rationalizing others’ bx</a:t>
            </a:r>
          </a:p>
          <a:p>
            <a:r>
              <a:rPr lang="en-US" dirty="0" smtClean="0"/>
              <a:t>Rationalizing own bx</a:t>
            </a:r>
          </a:p>
          <a:p>
            <a:r>
              <a:rPr lang="en-US" dirty="0" smtClean="0"/>
              <a:t>Justifying</a:t>
            </a:r>
            <a:endParaRPr lang="en-US" dirty="0"/>
          </a:p>
        </p:txBody>
      </p:sp>
    </p:spTree>
    <p:extLst>
      <p:ext uri="{BB962C8B-B14F-4D97-AF65-F5344CB8AC3E}">
        <p14:creationId xmlns:p14="http://schemas.microsoft.com/office/powerpoint/2010/main" val="3189715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Countercontrol</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Operant bx both controls and is controlled by the environment	</a:t>
            </a:r>
          </a:p>
          <a:p>
            <a:r>
              <a:rPr lang="en-US" dirty="0" smtClean="0"/>
              <a:t>Countercontrol counters or at least reacts to the control exerted by another party (Skinner 1953)</a:t>
            </a:r>
          </a:p>
          <a:p>
            <a:r>
              <a:rPr lang="en-US" dirty="0" smtClean="0"/>
              <a:t>Bx that generates countercontrol by others may be effective in the short run, but ineffective in the long run</a:t>
            </a:r>
          </a:p>
          <a:p>
            <a:r>
              <a:rPr lang="en-US" dirty="0" smtClean="0"/>
              <a:t>“In a situation where someone is managing the bx of others, the emergence of countercontrol suggests that improved management contingencies are necessary” (Johnston, 2014, p. 173)</a:t>
            </a:r>
            <a:endParaRPr lang="en-US" dirty="0"/>
          </a:p>
        </p:txBody>
      </p:sp>
      <p:pic>
        <p:nvPicPr>
          <p:cNvPr id="4" name="Picture 3"/>
          <p:cNvPicPr>
            <a:picLocks noChangeAspect="1"/>
          </p:cNvPicPr>
          <p:nvPr/>
        </p:nvPicPr>
        <p:blipFill>
          <a:blip r:embed="rId2"/>
          <a:stretch>
            <a:fillRect/>
          </a:stretch>
        </p:blipFill>
        <p:spPr>
          <a:xfrm>
            <a:off x="0" y="0"/>
            <a:ext cx="2377607" cy="438537"/>
          </a:xfrm>
          <a:prstGeom prst="rect">
            <a:avLst/>
          </a:prstGeom>
        </p:spPr>
      </p:pic>
    </p:spTree>
    <p:extLst>
      <p:ext uri="{BB962C8B-B14F-4D97-AF65-F5344CB8AC3E}">
        <p14:creationId xmlns:p14="http://schemas.microsoft.com/office/powerpoint/2010/main" val="3823358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Subtle Behavior is Difficult to Address w/ Contingency Management</a:t>
            </a:r>
            <a:endParaRPr lang="en-US" dirty="0"/>
          </a:p>
        </p:txBody>
      </p:sp>
      <p:sp>
        <p:nvSpPr>
          <p:cNvPr id="3" name="Content Placeholder 2"/>
          <p:cNvSpPr>
            <a:spLocks noGrp="1"/>
          </p:cNvSpPr>
          <p:nvPr>
            <p:ph idx="1"/>
          </p:nvPr>
        </p:nvSpPr>
        <p:spPr>
          <a:xfrm>
            <a:off x="457200" y="1600200"/>
            <a:ext cx="8496300" cy="4835292"/>
          </a:xfrm>
        </p:spPr>
        <p:txBody>
          <a:bodyPr>
            <a:normAutofit fontScale="77500" lnSpcReduction="20000"/>
          </a:bodyPr>
          <a:lstStyle/>
          <a:p>
            <a:r>
              <a:rPr lang="en-US" dirty="0" smtClean="0"/>
              <a:t>However, BCBAs are usually not positioned to manage contingencies in IDTs</a:t>
            </a:r>
          </a:p>
          <a:p>
            <a:r>
              <a:rPr lang="en-US" dirty="0" smtClean="0"/>
              <a:t>BCBAs can practice leadership during IDTs (Bailey &amp; Burch, 2010) by:</a:t>
            </a:r>
          </a:p>
          <a:p>
            <a:pPr lvl="1"/>
            <a:r>
              <a:rPr lang="en-US" dirty="0" smtClean="0"/>
              <a:t>Looking for cues from those in charge</a:t>
            </a:r>
          </a:p>
          <a:p>
            <a:pPr lvl="1"/>
            <a:r>
              <a:rPr lang="en-US" dirty="0" smtClean="0"/>
              <a:t>Respecting organizational practices</a:t>
            </a:r>
          </a:p>
          <a:p>
            <a:pPr lvl="1"/>
            <a:r>
              <a:rPr lang="en-US" dirty="0" smtClean="0"/>
              <a:t>Reinforcing the bx of others immediately upon entering the room</a:t>
            </a:r>
          </a:p>
          <a:p>
            <a:pPr lvl="1"/>
            <a:r>
              <a:rPr lang="en-US" dirty="0" smtClean="0"/>
              <a:t>Practicing conventional pleasantries</a:t>
            </a:r>
          </a:p>
          <a:p>
            <a:pPr lvl="1"/>
            <a:r>
              <a:rPr lang="en-US" dirty="0" smtClean="0"/>
              <a:t>Getting to the business at hand</a:t>
            </a:r>
          </a:p>
          <a:p>
            <a:pPr lvl="1"/>
            <a:r>
              <a:rPr lang="en-US" dirty="0" smtClean="0"/>
              <a:t>Starting &amp; ending on time</a:t>
            </a:r>
          </a:p>
          <a:p>
            <a:pPr lvl="1"/>
            <a:r>
              <a:rPr lang="en-US" dirty="0" smtClean="0"/>
              <a:t>Reinforcing participation of others</a:t>
            </a:r>
          </a:p>
          <a:p>
            <a:pPr lvl="1"/>
            <a:r>
              <a:rPr lang="en-US" dirty="0" smtClean="0"/>
              <a:t>Active listening (eye contact, rephrase what you heard)</a:t>
            </a:r>
          </a:p>
          <a:p>
            <a:pPr lvl="1"/>
            <a:r>
              <a:rPr lang="en-US" dirty="0" smtClean="0"/>
              <a:t>Validating the concerns that underlie what others say</a:t>
            </a:r>
          </a:p>
          <a:p>
            <a:r>
              <a:rPr lang="en-US" dirty="0" smtClean="0"/>
              <a:t>Still, every so often (very often)…</a:t>
            </a:r>
            <a:endParaRPr lang="en-US" dirty="0"/>
          </a:p>
        </p:txBody>
      </p:sp>
      <p:pic>
        <p:nvPicPr>
          <p:cNvPr id="4" name="Picture 3"/>
          <p:cNvPicPr>
            <a:picLocks noChangeAspect="1"/>
          </p:cNvPicPr>
          <p:nvPr/>
        </p:nvPicPr>
        <p:blipFill>
          <a:blip r:embed="rId2"/>
          <a:stretch>
            <a:fillRect/>
          </a:stretch>
        </p:blipFill>
        <p:spPr>
          <a:xfrm>
            <a:off x="1" y="0"/>
            <a:ext cx="2113280" cy="389783"/>
          </a:xfrm>
          <a:prstGeom prst="rect">
            <a:avLst/>
          </a:prstGeom>
        </p:spPr>
      </p:pic>
    </p:spTree>
    <p:extLst>
      <p:ext uri="{BB962C8B-B14F-4D97-AF65-F5344CB8AC3E}">
        <p14:creationId xmlns:p14="http://schemas.microsoft.com/office/powerpoint/2010/main" val="3767471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6416675" y="2320213"/>
            <a:ext cx="1396425" cy="1396425"/>
          </a:xfrm>
          <a:prstGeom prst="rect">
            <a:avLst/>
          </a:prstGeom>
        </p:spPr>
      </p:pic>
      <p:sp>
        <p:nvSpPr>
          <p:cNvPr id="6" name="Right Arrow 5"/>
          <p:cNvSpPr/>
          <p:nvPr/>
        </p:nvSpPr>
        <p:spPr>
          <a:xfrm rot="10800000">
            <a:off x="2950633" y="2860851"/>
            <a:ext cx="2358510"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stretch>
            <a:fillRect/>
          </a:stretch>
        </p:blipFill>
        <p:spPr>
          <a:xfrm>
            <a:off x="337899" y="2320213"/>
            <a:ext cx="1476339" cy="1395443"/>
          </a:xfrm>
          <a:prstGeom prst="rect">
            <a:avLst/>
          </a:prstGeom>
        </p:spPr>
      </p:pic>
      <p:sp>
        <p:nvSpPr>
          <p:cNvPr id="7" name="TextBox 6"/>
          <p:cNvSpPr txBox="1"/>
          <p:nvPr/>
        </p:nvSpPr>
        <p:spPr>
          <a:xfrm>
            <a:off x="2387155" y="328245"/>
            <a:ext cx="3809231" cy="646331"/>
          </a:xfrm>
          <a:prstGeom prst="rect">
            <a:avLst/>
          </a:prstGeom>
          <a:noFill/>
        </p:spPr>
        <p:txBody>
          <a:bodyPr wrap="none" rtlCol="0">
            <a:spAutoFit/>
          </a:bodyPr>
          <a:lstStyle/>
          <a:p>
            <a:r>
              <a:rPr lang="en-US" sz="3600" dirty="0" smtClean="0"/>
              <a:t>Direct Conditioning</a:t>
            </a:r>
            <a:endParaRPr lang="en-US" sz="3600" dirty="0"/>
          </a:p>
        </p:txBody>
      </p:sp>
    </p:spTree>
    <p:extLst>
      <p:ext uri="{BB962C8B-B14F-4D97-AF65-F5344CB8AC3E}">
        <p14:creationId xmlns:p14="http://schemas.microsoft.com/office/powerpoint/2010/main" val="14808493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21671" y="2320213"/>
            <a:ext cx="1369657" cy="1396425"/>
          </a:xfrm>
          <a:prstGeom prst="rect">
            <a:avLst/>
          </a:prstGeom>
        </p:spPr>
      </p:pic>
      <p:pic>
        <p:nvPicPr>
          <p:cNvPr id="6" name="Picture 5"/>
          <p:cNvPicPr>
            <a:picLocks noChangeAspect="1"/>
          </p:cNvPicPr>
          <p:nvPr/>
        </p:nvPicPr>
        <p:blipFill>
          <a:blip r:embed="rId3"/>
          <a:stretch>
            <a:fillRect/>
          </a:stretch>
        </p:blipFill>
        <p:spPr>
          <a:xfrm>
            <a:off x="6376723" y="2320213"/>
            <a:ext cx="1500891" cy="1500891"/>
          </a:xfrm>
          <a:prstGeom prst="rect">
            <a:avLst/>
          </a:prstGeom>
        </p:spPr>
      </p:pic>
      <p:sp>
        <p:nvSpPr>
          <p:cNvPr id="7" name="TextBox 6"/>
          <p:cNvSpPr txBox="1"/>
          <p:nvPr/>
        </p:nvSpPr>
        <p:spPr>
          <a:xfrm>
            <a:off x="496528" y="4306242"/>
            <a:ext cx="2454105" cy="369332"/>
          </a:xfrm>
          <a:prstGeom prst="rect">
            <a:avLst/>
          </a:prstGeom>
          <a:noFill/>
        </p:spPr>
        <p:txBody>
          <a:bodyPr wrap="none" rtlCol="0">
            <a:spAutoFit/>
          </a:bodyPr>
          <a:lstStyle/>
          <a:p>
            <a:r>
              <a:rPr lang="en-US" dirty="0" smtClean="0"/>
              <a:t>Well-meaning BCBA Phil </a:t>
            </a:r>
            <a:endParaRPr lang="en-US" dirty="0"/>
          </a:p>
        </p:txBody>
      </p:sp>
      <p:sp>
        <p:nvSpPr>
          <p:cNvPr id="8" name="TextBox 7"/>
          <p:cNvSpPr txBox="1"/>
          <p:nvPr/>
        </p:nvSpPr>
        <p:spPr>
          <a:xfrm>
            <a:off x="5910597" y="4306242"/>
            <a:ext cx="2292252" cy="369332"/>
          </a:xfrm>
          <a:prstGeom prst="rect">
            <a:avLst/>
          </a:prstGeom>
          <a:noFill/>
        </p:spPr>
        <p:txBody>
          <a:bodyPr wrap="none" rtlCol="0">
            <a:spAutoFit/>
          </a:bodyPr>
          <a:lstStyle/>
          <a:p>
            <a:r>
              <a:rPr lang="en-US" dirty="0" smtClean="0"/>
              <a:t>Well-meaning OT Sally</a:t>
            </a:r>
            <a:endParaRPr lang="en-US" dirty="0"/>
          </a:p>
        </p:txBody>
      </p:sp>
      <p:sp>
        <p:nvSpPr>
          <p:cNvPr id="10" name="TextBox 9"/>
          <p:cNvSpPr txBox="1"/>
          <p:nvPr/>
        </p:nvSpPr>
        <p:spPr>
          <a:xfrm>
            <a:off x="1653660" y="341399"/>
            <a:ext cx="6223954" cy="646331"/>
          </a:xfrm>
          <a:prstGeom prst="rect">
            <a:avLst/>
          </a:prstGeom>
          <a:noFill/>
        </p:spPr>
        <p:txBody>
          <a:bodyPr wrap="none" rtlCol="0">
            <a:spAutoFit/>
          </a:bodyPr>
          <a:lstStyle/>
          <a:p>
            <a:r>
              <a:rPr lang="en-US" sz="3600" dirty="0" smtClean="0"/>
              <a:t>Indirect, Relational Conditioning</a:t>
            </a:r>
            <a:endParaRPr lang="en-US" sz="3600" dirty="0"/>
          </a:p>
        </p:txBody>
      </p:sp>
      <p:sp>
        <p:nvSpPr>
          <p:cNvPr id="2" name="Left-Right Arrow 1"/>
          <p:cNvSpPr/>
          <p:nvPr/>
        </p:nvSpPr>
        <p:spPr>
          <a:xfrm>
            <a:off x="2950633" y="2883559"/>
            <a:ext cx="2301110" cy="417794"/>
          </a:xfrm>
          <a:prstGeom prst="leftRightArrow">
            <a:avLst/>
          </a:prstGeom>
          <a:pattFill prst="dashHorz">
            <a:fgClr>
              <a:prstClr val="black"/>
            </a:fgClr>
            <a:bgClr>
              <a:prstClr val="white"/>
            </a:bgClr>
          </a:patt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926216" y="5165580"/>
            <a:ext cx="1241220" cy="1200329"/>
          </a:xfrm>
          <a:prstGeom prst="rect">
            <a:avLst/>
          </a:prstGeom>
          <a:noFill/>
        </p:spPr>
        <p:txBody>
          <a:bodyPr wrap="none" rtlCol="0">
            <a:spAutoFit/>
          </a:bodyPr>
          <a:lstStyle/>
          <a:p>
            <a:r>
              <a:rPr lang="en-US" dirty="0" smtClean="0"/>
              <a:t>Evaluating</a:t>
            </a:r>
          </a:p>
          <a:p>
            <a:r>
              <a:rPr lang="en-US" dirty="0" smtClean="0"/>
              <a:t>Comparing</a:t>
            </a:r>
          </a:p>
          <a:p>
            <a:r>
              <a:rPr lang="en-US" dirty="0" smtClean="0"/>
              <a:t>Judging</a:t>
            </a:r>
          </a:p>
          <a:p>
            <a:r>
              <a:rPr lang="en-US" dirty="0" smtClean="0"/>
              <a:t>Dismissing</a:t>
            </a:r>
          </a:p>
        </p:txBody>
      </p:sp>
      <p:sp>
        <p:nvSpPr>
          <p:cNvPr id="5" name="TextBox 4"/>
          <p:cNvSpPr txBox="1"/>
          <p:nvPr/>
        </p:nvSpPr>
        <p:spPr>
          <a:xfrm>
            <a:off x="6206604" y="5165580"/>
            <a:ext cx="2377574" cy="1200329"/>
          </a:xfrm>
          <a:prstGeom prst="rect">
            <a:avLst/>
          </a:prstGeom>
          <a:noFill/>
        </p:spPr>
        <p:txBody>
          <a:bodyPr wrap="none" rtlCol="0">
            <a:spAutoFit/>
          </a:bodyPr>
          <a:lstStyle/>
          <a:p>
            <a:r>
              <a:rPr lang="en-US" dirty="0" smtClean="0"/>
              <a:t>Tuning out</a:t>
            </a:r>
          </a:p>
          <a:p>
            <a:r>
              <a:rPr lang="en-US" dirty="0" smtClean="0"/>
              <a:t>Rationalizing others’ bx</a:t>
            </a:r>
          </a:p>
          <a:p>
            <a:r>
              <a:rPr lang="en-US" dirty="0" smtClean="0"/>
              <a:t>Rationalizing own bx</a:t>
            </a:r>
          </a:p>
          <a:p>
            <a:r>
              <a:rPr lang="en-US" dirty="0" smtClean="0"/>
              <a:t>Justifying</a:t>
            </a:r>
            <a:endParaRPr lang="en-US" dirty="0"/>
          </a:p>
        </p:txBody>
      </p:sp>
    </p:spTree>
    <p:extLst>
      <p:ext uri="{BB962C8B-B14F-4D97-AF65-F5344CB8AC3E}">
        <p14:creationId xmlns:p14="http://schemas.microsoft.com/office/powerpoint/2010/main" val="38107383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6121"/>
            <a:ext cx="8229600" cy="1143000"/>
          </a:xfrm>
        </p:spPr>
        <p:txBody>
          <a:bodyPr>
            <a:normAutofit/>
          </a:bodyPr>
          <a:lstStyle/>
          <a:p>
            <a:r>
              <a:rPr lang="en-US" sz="3200" dirty="0" smtClean="0"/>
              <a:t>Teaching BCBAs to Discriminate Their Own Relational Responding &amp; That of Others</a:t>
            </a:r>
            <a:endParaRPr lang="en-US" sz="3200" dirty="0"/>
          </a:p>
        </p:txBody>
      </p:sp>
      <p:sp>
        <p:nvSpPr>
          <p:cNvPr id="3" name="Content Placeholder 2"/>
          <p:cNvSpPr>
            <a:spLocks noGrp="1"/>
          </p:cNvSpPr>
          <p:nvPr>
            <p:ph idx="1"/>
          </p:nvPr>
        </p:nvSpPr>
        <p:spPr>
          <a:xfrm>
            <a:off x="457200" y="2012950"/>
            <a:ext cx="8229600" cy="4525963"/>
          </a:xfrm>
        </p:spPr>
        <p:txBody>
          <a:bodyPr/>
          <a:lstStyle/>
          <a:p>
            <a:r>
              <a:rPr lang="en-US" dirty="0" smtClean="0"/>
              <a:t>Discrimination training can involve noticing overt responses as well as thoughts, memories, and emotions with</a:t>
            </a:r>
          </a:p>
          <a:p>
            <a:pPr lvl="1"/>
            <a:r>
              <a:rPr lang="en-US" dirty="0" smtClean="0"/>
              <a:t>Curiosity</a:t>
            </a:r>
          </a:p>
          <a:p>
            <a:pPr lvl="1"/>
            <a:r>
              <a:rPr lang="en-US" dirty="0" smtClean="0"/>
              <a:t>Openness</a:t>
            </a:r>
          </a:p>
          <a:p>
            <a:r>
              <a:rPr lang="en-US" dirty="0" smtClean="0"/>
              <a:t>Ask learner to plot them on a grid</a:t>
            </a:r>
          </a:p>
          <a:p>
            <a:pPr lvl="1"/>
            <a:r>
              <a:rPr lang="en-US" dirty="0" smtClean="0"/>
              <a:t>Self-discrimination </a:t>
            </a:r>
            <a:r>
              <a:rPr lang="en-US" dirty="0" smtClean="0">
                <a:sym typeface="Wingdings"/>
              </a:rPr>
              <a:t> Deictic distancing</a:t>
            </a:r>
          </a:p>
          <a:p>
            <a:pPr lvl="2"/>
            <a:r>
              <a:rPr lang="en-US" dirty="0" smtClean="0">
                <a:sym typeface="Wingdings"/>
              </a:rPr>
              <a:t>“Helicopter view”</a:t>
            </a:r>
            <a:r>
              <a:rPr lang="en-US" dirty="0" smtClean="0"/>
              <a:t>   </a:t>
            </a:r>
            <a:endParaRPr lang="en-US" dirty="0"/>
          </a:p>
        </p:txBody>
      </p:sp>
      <p:pic>
        <p:nvPicPr>
          <p:cNvPr id="4" name="Picture 3"/>
          <p:cNvPicPr>
            <a:picLocks noChangeAspect="1"/>
          </p:cNvPicPr>
          <p:nvPr/>
        </p:nvPicPr>
        <p:blipFill>
          <a:blip r:embed="rId2"/>
          <a:stretch>
            <a:fillRect/>
          </a:stretch>
        </p:blipFill>
        <p:spPr>
          <a:xfrm>
            <a:off x="0" y="0"/>
            <a:ext cx="2377607" cy="438537"/>
          </a:xfrm>
          <a:prstGeom prst="rect">
            <a:avLst/>
          </a:prstGeom>
        </p:spPr>
      </p:pic>
    </p:spTree>
    <p:extLst>
      <p:ext uri="{BB962C8B-B14F-4D97-AF65-F5344CB8AC3E}">
        <p14:creationId xmlns:p14="http://schemas.microsoft.com/office/powerpoint/2010/main" val="3584753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Discrimination Training Procedure</a:t>
            </a:r>
            <a:endParaRPr lang="en-US" dirty="0"/>
          </a:p>
        </p:txBody>
      </p:sp>
      <p:sp>
        <p:nvSpPr>
          <p:cNvPr id="3" name="Content Placeholder 2"/>
          <p:cNvSpPr>
            <a:spLocks noGrp="1"/>
          </p:cNvSpPr>
          <p:nvPr>
            <p:ph idx="1"/>
          </p:nvPr>
        </p:nvSpPr>
        <p:spPr/>
        <p:txBody>
          <a:bodyPr/>
          <a:lstStyle/>
          <a:p>
            <a:pPr marL="0" indent="0">
              <a:buNone/>
            </a:pPr>
            <a:r>
              <a:rPr lang="en-US" dirty="0" smtClean="0"/>
              <a:t>1) Begin with </a:t>
            </a:r>
            <a:r>
              <a:rPr lang="en-US" dirty="0" smtClean="0">
                <a:solidFill>
                  <a:srgbClr val="FF0000"/>
                </a:solidFill>
              </a:rPr>
              <a:t>deictic framing</a:t>
            </a:r>
            <a:endParaRPr lang="en-US" dirty="0" smtClean="0"/>
          </a:p>
          <a:p>
            <a:pPr lvl="1"/>
            <a:r>
              <a:rPr lang="en-US" dirty="0" smtClean="0"/>
              <a:t>Helicopter view; distancing to begin discrimination</a:t>
            </a:r>
          </a:p>
          <a:p>
            <a:pPr marL="0" indent="0">
              <a:buNone/>
            </a:pPr>
            <a:r>
              <a:rPr lang="en-US" dirty="0" smtClean="0"/>
              <a:t>2) Encourage </a:t>
            </a:r>
            <a:r>
              <a:rPr lang="en-US" dirty="0" smtClean="0">
                <a:solidFill>
                  <a:srgbClr val="FF0000"/>
                </a:solidFill>
              </a:rPr>
              <a:t>coordinative framing </a:t>
            </a:r>
            <a:r>
              <a:rPr lang="en-US" dirty="0" smtClean="0"/>
              <a:t>to generate empathy</a:t>
            </a:r>
          </a:p>
          <a:p>
            <a:pPr marL="0" indent="0">
              <a:buNone/>
            </a:pPr>
            <a:r>
              <a:rPr lang="en-US" dirty="0" smtClean="0"/>
              <a:t>3) Use </a:t>
            </a:r>
            <a:r>
              <a:rPr lang="en-US" dirty="0" smtClean="0">
                <a:solidFill>
                  <a:srgbClr val="FF0000"/>
                </a:solidFill>
              </a:rPr>
              <a:t>hierarchical </a:t>
            </a:r>
            <a:r>
              <a:rPr lang="en-US" dirty="0">
                <a:solidFill>
                  <a:srgbClr val="FF0000"/>
                </a:solidFill>
              </a:rPr>
              <a:t>f</a:t>
            </a:r>
            <a:r>
              <a:rPr lang="en-US" dirty="0" smtClean="0">
                <a:solidFill>
                  <a:srgbClr val="FF0000"/>
                </a:solidFill>
              </a:rPr>
              <a:t>raming </a:t>
            </a:r>
            <a:r>
              <a:rPr lang="en-US" dirty="0" smtClean="0"/>
              <a:t>to gain deeper perspective and promote action in service of shared values</a:t>
            </a:r>
          </a:p>
          <a:p>
            <a:pPr marL="0" indent="0">
              <a:buNone/>
            </a:pPr>
            <a:endParaRPr lang="en-US" dirty="0" smtClean="0"/>
          </a:p>
          <a:p>
            <a:endParaRPr lang="en-US" dirty="0" smtClean="0"/>
          </a:p>
          <a:p>
            <a:endParaRPr lang="en-US" dirty="0"/>
          </a:p>
        </p:txBody>
      </p:sp>
      <p:pic>
        <p:nvPicPr>
          <p:cNvPr id="4" name="Picture 3"/>
          <p:cNvPicPr>
            <a:picLocks noChangeAspect="1"/>
          </p:cNvPicPr>
          <p:nvPr/>
        </p:nvPicPr>
        <p:blipFill>
          <a:blip r:embed="rId2"/>
          <a:stretch>
            <a:fillRect/>
          </a:stretch>
        </p:blipFill>
        <p:spPr>
          <a:xfrm>
            <a:off x="0" y="0"/>
            <a:ext cx="2377607" cy="438537"/>
          </a:xfrm>
          <a:prstGeom prst="rect">
            <a:avLst/>
          </a:prstGeom>
        </p:spPr>
      </p:pic>
    </p:spTree>
    <p:extLst>
      <p:ext uri="{BB962C8B-B14F-4D97-AF65-F5344CB8AC3E}">
        <p14:creationId xmlns:p14="http://schemas.microsoft.com/office/powerpoint/2010/main" val="40374637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21671" y="4755006"/>
            <a:ext cx="1369657" cy="1396425"/>
          </a:xfrm>
          <a:prstGeom prst="rect">
            <a:avLst/>
          </a:prstGeom>
          <a:solidFill>
            <a:schemeClr val="bg1"/>
          </a:solidFill>
        </p:spPr>
      </p:pic>
      <p:pic>
        <p:nvPicPr>
          <p:cNvPr id="6" name="Picture 5"/>
          <p:cNvPicPr>
            <a:picLocks noChangeAspect="1"/>
          </p:cNvPicPr>
          <p:nvPr/>
        </p:nvPicPr>
        <p:blipFill>
          <a:blip r:embed="rId3"/>
          <a:stretch>
            <a:fillRect/>
          </a:stretch>
        </p:blipFill>
        <p:spPr>
          <a:xfrm>
            <a:off x="6376723" y="4755006"/>
            <a:ext cx="1500891" cy="1500891"/>
          </a:xfrm>
          <a:prstGeom prst="rect">
            <a:avLst/>
          </a:prstGeom>
        </p:spPr>
      </p:pic>
      <p:sp>
        <p:nvSpPr>
          <p:cNvPr id="10" name="TextBox 9"/>
          <p:cNvSpPr txBox="1"/>
          <p:nvPr/>
        </p:nvSpPr>
        <p:spPr>
          <a:xfrm>
            <a:off x="689756" y="182773"/>
            <a:ext cx="7318780" cy="954107"/>
          </a:xfrm>
          <a:prstGeom prst="rect">
            <a:avLst/>
          </a:prstGeom>
          <a:noFill/>
        </p:spPr>
        <p:txBody>
          <a:bodyPr wrap="none" rtlCol="0">
            <a:spAutoFit/>
          </a:bodyPr>
          <a:lstStyle/>
          <a:p>
            <a:pPr algn="ctr"/>
            <a:r>
              <a:rPr lang="en-US" sz="2800" dirty="0" smtClean="0"/>
              <a:t>1) Suggest </a:t>
            </a:r>
            <a:r>
              <a:rPr lang="en-US" sz="2800" dirty="0" smtClean="0">
                <a:solidFill>
                  <a:srgbClr val="FF0000"/>
                </a:solidFill>
              </a:rPr>
              <a:t>Deictic Framing </a:t>
            </a:r>
            <a:r>
              <a:rPr lang="en-US" sz="2800" dirty="0" smtClean="0"/>
              <a:t>As Useful to the Team</a:t>
            </a:r>
          </a:p>
          <a:p>
            <a:pPr algn="ctr"/>
            <a:r>
              <a:rPr lang="en-US" sz="2800" dirty="0" smtClean="0"/>
              <a:t>Helicopter View</a:t>
            </a:r>
            <a:endParaRPr lang="en-US" sz="2800" dirty="0"/>
          </a:p>
        </p:txBody>
      </p:sp>
      <p:sp>
        <p:nvSpPr>
          <p:cNvPr id="2" name="Left-Right Arrow 1"/>
          <p:cNvSpPr/>
          <p:nvPr/>
        </p:nvSpPr>
        <p:spPr>
          <a:xfrm>
            <a:off x="2950633" y="5222870"/>
            <a:ext cx="2301110" cy="417794"/>
          </a:xfrm>
          <a:prstGeom prst="leftRightArrow">
            <a:avLst/>
          </a:prstGeom>
          <a:pattFill prst="dashHorz">
            <a:fgClr>
              <a:prstClr val="black"/>
            </a:fgClr>
            <a:bgClr>
              <a:prstClr val="white"/>
            </a:bgClr>
          </a:patt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2"/>
          <a:stretch>
            <a:fillRect/>
          </a:stretch>
        </p:blipFill>
        <p:spPr>
          <a:xfrm>
            <a:off x="3462269" y="1259991"/>
            <a:ext cx="1369657" cy="1396425"/>
          </a:xfrm>
          <a:prstGeom prst="rect">
            <a:avLst/>
          </a:prstGeom>
        </p:spPr>
      </p:pic>
      <p:cxnSp>
        <p:nvCxnSpPr>
          <p:cNvPr id="12" name="Straight Arrow Connector 11"/>
          <p:cNvCxnSpPr/>
          <p:nvPr/>
        </p:nvCxnSpPr>
        <p:spPr>
          <a:xfrm flipH="1">
            <a:off x="1776044" y="2656416"/>
            <a:ext cx="1686225" cy="209859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569414" y="2998137"/>
            <a:ext cx="1405891" cy="369332"/>
          </a:xfrm>
          <a:prstGeom prst="rect">
            <a:avLst/>
          </a:prstGeom>
          <a:noFill/>
        </p:spPr>
        <p:txBody>
          <a:bodyPr wrap="none" rtlCol="0">
            <a:spAutoFit/>
          </a:bodyPr>
          <a:lstStyle/>
          <a:p>
            <a:r>
              <a:rPr lang="en-US" dirty="0" smtClean="0"/>
              <a:t>I, there, then</a:t>
            </a:r>
            <a:endParaRPr lang="en-US" dirty="0"/>
          </a:p>
        </p:txBody>
      </p:sp>
      <p:sp>
        <p:nvSpPr>
          <p:cNvPr id="14" name="TextBox 13"/>
          <p:cNvSpPr txBox="1"/>
          <p:nvPr/>
        </p:nvSpPr>
        <p:spPr>
          <a:xfrm>
            <a:off x="6281237" y="2998137"/>
            <a:ext cx="1774795" cy="369332"/>
          </a:xfrm>
          <a:prstGeom prst="rect">
            <a:avLst/>
          </a:prstGeom>
          <a:noFill/>
        </p:spPr>
        <p:txBody>
          <a:bodyPr wrap="none" rtlCol="0">
            <a:spAutoFit/>
          </a:bodyPr>
          <a:lstStyle/>
          <a:p>
            <a:r>
              <a:rPr lang="en-US" dirty="0" smtClean="0"/>
              <a:t>Sally, there, then</a:t>
            </a:r>
            <a:endParaRPr lang="en-US" dirty="0"/>
          </a:p>
        </p:txBody>
      </p:sp>
      <p:cxnSp>
        <p:nvCxnSpPr>
          <p:cNvPr id="16" name="Straight Arrow Connector 15"/>
          <p:cNvCxnSpPr/>
          <p:nvPr/>
        </p:nvCxnSpPr>
        <p:spPr>
          <a:xfrm>
            <a:off x="4831926" y="2656416"/>
            <a:ext cx="1718429" cy="209859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rot="18497471">
            <a:off x="2309943" y="3728720"/>
            <a:ext cx="831402" cy="369332"/>
          </a:xfrm>
          <a:prstGeom prst="rect">
            <a:avLst/>
          </a:prstGeom>
          <a:noFill/>
        </p:spPr>
        <p:txBody>
          <a:bodyPr wrap="none" rtlCol="0">
            <a:spAutoFit/>
          </a:bodyPr>
          <a:lstStyle/>
          <a:p>
            <a:r>
              <a:rPr lang="en-US" b="1" dirty="0" smtClean="0">
                <a:solidFill>
                  <a:srgbClr val="FF0000"/>
                </a:solidFill>
              </a:rPr>
              <a:t>Deictic</a:t>
            </a:r>
            <a:endParaRPr lang="en-US" b="1" dirty="0">
              <a:solidFill>
                <a:srgbClr val="FF0000"/>
              </a:solidFill>
            </a:endParaRPr>
          </a:p>
        </p:txBody>
      </p:sp>
      <p:sp>
        <p:nvSpPr>
          <p:cNvPr id="18" name="TextBox 17"/>
          <p:cNvSpPr txBox="1"/>
          <p:nvPr/>
        </p:nvSpPr>
        <p:spPr>
          <a:xfrm rot="2961429">
            <a:off x="5110363" y="3723896"/>
            <a:ext cx="831402" cy="369332"/>
          </a:xfrm>
          <a:prstGeom prst="rect">
            <a:avLst/>
          </a:prstGeom>
          <a:noFill/>
        </p:spPr>
        <p:txBody>
          <a:bodyPr wrap="none" rtlCol="0">
            <a:spAutoFit/>
          </a:bodyPr>
          <a:lstStyle/>
          <a:p>
            <a:r>
              <a:rPr lang="en-US" b="1" dirty="0" smtClean="0">
                <a:solidFill>
                  <a:srgbClr val="FF0000"/>
                </a:solidFill>
              </a:rPr>
              <a:t>Deictic</a:t>
            </a:r>
            <a:endParaRPr lang="en-US" b="1" dirty="0">
              <a:solidFill>
                <a:srgbClr val="FF0000"/>
              </a:solidFill>
            </a:endParaRPr>
          </a:p>
        </p:txBody>
      </p:sp>
    </p:spTree>
    <p:extLst>
      <p:ext uri="{BB962C8B-B14F-4D97-AF65-F5344CB8AC3E}">
        <p14:creationId xmlns:p14="http://schemas.microsoft.com/office/powerpoint/2010/main" val="527229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mph" presetSubtype="0" fill="hold" nodeType="clickEffect">
                                  <p:stCondLst>
                                    <p:cond delay="0"/>
                                  </p:stCondLst>
                                  <p:childTnLst>
                                    <p:animRot by="21600000">
                                      <p:cBhvr>
                                        <p:cTn id="12" dur="2000" fill="hold"/>
                                        <p:tgtEl>
                                          <p:spTgt spid="4"/>
                                        </p:tgtEl>
                                        <p:attrNameLst>
                                          <p:attrName>r</p:attrName>
                                        </p:attrNameLst>
                                      </p:cBhvr>
                                    </p:animRot>
                                  </p:childTnLst>
                                </p:cTn>
                              </p:par>
                            </p:childTnLst>
                          </p:cTn>
                        </p:par>
                      </p:childTnLst>
                    </p:cTn>
                  </p:par>
                  <p:par>
                    <p:cTn id="13" fill="hold">
                      <p:stCondLst>
                        <p:cond delay="indefinite"/>
                      </p:stCondLst>
                      <p:childTnLst>
                        <p:par>
                          <p:cTn id="14" fill="hold">
                            <p:stCondLst>
                              <p:cond delay="0"/>
                            </p:stCondLst>
                            <p:childTnLst>
                              <p:par>
                                <p:cTn id="15" presetID="6" presetClass="emph" presetSubtype="0" fill="hold" nodeType="clickEffect">
                                  <p:stCondLst>
                                    <p:cond delay="0"/>
                                  </p:stCondLst>
                                  <p:childTnLst>
                                    <p:animScale>
                                      <p:cBhvr>
                                        <p:cTn id="16" dur="2000" fill="hold"/>
                                        <p:tgtEl>
                                          <p:spTgt spid="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08763" y="276193"/>
            <a:ext cx="8472951" cy="6345699"/>
          </a:xfrm>
          <a:prstGeom prst="rect">
            <a:avLst/>
          </a:prstGeom>
        </p:spPr>
      </p:pic>
    </p:spTree>
    <p:extLst>
      <p:ext uri="{BB962C8B-B14F-4D97-AF65-F5344CB8AC3E}">
        <p14:creationId xmlns:p14="http://schemas.microsoft.com/office/powerpoint/2010/main" val="21168099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521671" y="4755006"/>
            <a:ext cx="1369657" cy="1396425"/>
          </a:xfrm>
          <a:prstGeom prst="rect">
            <a:avLst/>
          </a:prstGeom>
          <a:solidFill>
            <a:schemeClr val="bg1"/>
          </a:solidFill>
        </p:spPr>
      </p:pic>
      <p:pic>
        <p:nvPicPr>
          <p:cNvPr id="6" name="Picture 5"/>
          <p:cNvPicPr>
            <a:picLocks noChangeAspect="1"/>
          </p:cNvPicPr>
          <p:nvPr/>
        </p:nvPicPr>
        <p:blipFill>
          <a:blip r:embed="rId4"/>
          <a:stretch>
            <a:fillRect/>
          </a:stretch>
        </p:blipFill>
        <p:spPr>
          <a:xfrm>
            <a:off x="6376723" y="4755006"/>
            <a:ext cx="1500891" cy="1500891"/>
          </a:xfrm>
          <a:prstGeom prst="rect">
            <a:avLst/>
          </a:prstGeom>
        </p:spPr>
      </p:pic>
      <p:sp>
        <p:nvSpPr>
          <p:cNvPr id="10" name="TextBox 9"/>
          <p:cNvSpPr txBox="1"/>
          <p:nvPr/>
        </p:nvSpPr>
        <p:spPr>
          <a:xfrm>
            <a:off x="629399" y="182773"/>
            <a:ext cx="7122863" cy="1077218"/>
          </a:xfrm>
          <a:prstGeom prst="rect">
            <a:avLst/>
          </a:prstGeom>
          <a:noFill/>
        </p:spPr>
        <p:txBody>
          <a:bodyPr wrap="none" rtlCol="0">
            <a:spAutoFit/>
          </a:bodyPr>
          <a:lstStyle/>
          <a:p>
            <a:pPr algn="ctr"/>
            <a:r>
              <a:rPr lang="en-US" sz="3200" dirty="0" smtClean="0"/>
              <a:t>2) Encourage </a:t>
            </a:r>
            <a:r>
              <a:rPr lang="en-US" sz="3200" dirty="0" smtClean="0">
                <a:solidFill>
                  <a:srgbClr val="FF0000"/>
                </a:solidFill>
              </a:rPr>
              <a:t>Coordinative Framing</a:t>
            </a:r>
          </a:p>
          <a:p>
            <a:pPr algn="ctr"/>
            <a:r>
              <a:rPr lang="en-US" sz="3200" dirty="0" smtClean="0"/>
              <a:t>Deictic/Coordinative Framing </a:t>
            </a:r>
            <a:r>
              <a:rPr lang="en-US" sz="3200" dirty="0" smtClean="0">
                <a:sym typeface="Wingdings"/>
              </a:rPr>
              <a:t> Empathy</a:t>
            </a:r>
            <a:endParaRPr lang="en-US" sz="3200" dirty="0"/>
          </a:p>
        </p:txBody>
      </p:sp>
      <p:sp>
        <p:nvSpPr>
          <p:cNvPr id="2" name="Left-Right Arrow 1"/>
          <p:cNvSpPr/>
          <p:nvPr/>
        </p:nvSpPr>
        <p:spPr>
          <a:xfrm>
            <a:off x="2950633" y="5222870"/>
            <a:ext cx="2301110" cy="417794"/>
          </a:xfrm>
          <a:prstGeom prst="leftRightArrow">
            <a:avLst/>
          </a:prstGeom>
          <a:pattFill prst="dashHorz">
            <a:fgClr>
              <a:prstClr val="black"/>
            </a:fgClr>
            <a:bgClr>
              <a:prstClr val="white"/>
            </a:bgClr>
          </a:patt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3"/>
          <a:stretch>
            <a:fillRect/>
          </a:stretch>
        </p:blipFill>
        <p:spPr>
          <a:xfrm>
            <a:off x="3462269" y="1259991"/>
            <a:ext cx="1369657" cy="1396425"/>
          </a:xfrm>
          <a:prstGeom prst="rect">
            <a:avLst/>
          </a:prstGeom>
        </p:spPr>
      </p:pic>
      <p:sp>
        <p:nvSpPr>
          <p:cNvPr id="13" name="TextBox 12"/>
          <p:cNvSpPr txBox="1"/>
          <p:nvPr/>
        </p:nvSpPr>
        <p:spPr>
          <a:xfrm>
            <a:off x="773438" y="2998137"/>
            <a:ext cx="1426630" cy="369332"/>
          </a:xfrm>
          <a:prstGeom prst="rect">
            <a:avLst/>
          </a:prstGeom>
          <a:noFill/>
        </p:spPr>
        <p:txBody>
          <a:bodyPr wrap="none" rtlCol="0">
            <a:spAutoFit/>
          </a:bodyPr>
          <a:lstStyle/>
          <a:p>
            <a:r>
              <a:rPr lang="en-US" dirty="0" smtClean="0"/>
              <a:t>I, </a:t>
            </a:r>
            <a:r>
              <a:rPr lang="en-US" b="1" dirty="0" smtClean="0"/>
              <a:t>there, then</a:t>
            </a:r>
            <a:endParaRPr lang="en-US" b="1" dirty="0"/>
          </a:p>
        </p:txBody>
      </p:sp>
      <p:sp>
        <p:nvSpPr>
          <p:cNvPr id="14" name="TextBox 13"/>
          <p:cNvSpPr txBox="1"/>
          <p:nvPr/>
        </p:nvSpPr>
        <p:spPr>
          <a:xfrm>
            <a:off x="6254834" y="2998137"/>
            <a:ext cx="1795534" cy="369332"/>
          </a:xfrm>
          <a:prstGeom prst="rect">
            <a:avLst/>
          </a:prstGeom>
          <a:noFill/>
        </p:spPr>
        <p:txBody>
          <a:bodyPr wrap="none" rtlCol="0">
            <a:spAutoFit/>
          </a:bodyPr>
          <a:lstStyle/>
          <a:p>
            <a:r>
              <a:rPr lang="en-US" dirty="0" smtClean="0"/>
              <a:t>Sally, </a:t>
            </a:r>
            <a:r>
              <a:rPr lang="en-US" b="1" dirty="0" smtClean="0"/>
              <a:t>there, then</a:t>
            </a:r>
            <a:endParaRPr lang="en-US" b="1" dirty="0"/>
          </a:p>
        </p:txBody>
      </p:sp>
      <p:sp>
        <p:nvSpPr>
          <p:cNvPr id="7" name="Left-Right Arrow 6"/>
          <p:cNvSpPr/>
          <p:nvPr/>
        </p:nvSpPr>
        <p:spPr>
          <a:xfrm>
            <a:off x="2444447" y="3048205"/>
            <a:ext cx="3561637" cy="319264"/>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3462269" y="3377629"/>
            <a:ext cx="1438577" cy="369332"/>
          </a:xfrm>
          <a:prstGeom prst="rect">
            <a:avLst/>
          </a:prstGeom>
          <a:noFill/>
        </p:spPr>
        <p:txBody>
          <a:bodyPr wrap="none" rtlCol="0">
            <a:spAutoFit/>
          </a:bodyPr>
          <a:lstStyle/>
          <a:p>
            <a:r>
              <a:rPr lang="en-US" b="1" dirty="0" smtClean="0">
                <a:solidFill>
                  <a:srgbClr val="FF0000"/>
                </a:solidFill>
              </a:rPr>
              <a:t>Coordination</a:t>
            </a:r>
            <a:endParaRPr lang="en-US" b="1" dirty="0">
              <a:solidFill>
                <a:srgbClr val="FF0000"/>
              </a:solidFill>
            </a:endParaRPr>
          </a:p>
        </p:txBody>
      </p:sp>
    </p:spTree>
    <p:extLst>
      <p:ext uri="{BB962C8B-B14F-4D97-AF65-F5344CB8AC3E}">
        <p14:creationId xmlns:p14="http://schemas.microsoft.com/office/powerpoint/2010/main" val="416871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500" fill="hold"/>
                                        <p:tgtEl>
                                          <p:spTgt spid="13"/>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grpId="0" nodeType="clickEffect">
                                  <p:stCondLst>
                                    <p:cond delay="0"/>
                                  </p:stCondLst>
                                  <p:childTnLst>
                                    <p:animScale>
                                      <p:cBhvr>
                                        <p:cTn id="10" dur="500" fill="hold"/>
                                        <p:tgtEl>
                                          <p:spTgt spid="14"/>
                                        </p:tgtEl>
                                      </p:cBhvr>
                                      <p:by x="150000" y="150000"/>
                                    </p:animScale>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grpId="0" nodeType="clickEffect">
                                  <p:stCondLst>
                                    <p:cond delay="0"/>
                                  </p:stCondLst>
                                  <p:childTnLst>
                                    <p:animRot by="21600000">
                                      <p:cBhvr>
                                        <p:cTn id="14" dur="2000" fill="hold"/>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029120" y="5275867"/>
            <a:ext cx="1369657" cy="1396425"/>
          </a:xfrm>
          <a:prstGeom prst="rect">
            <a:avLst/>
          </a:prstGeom>
          <a:solidFill>
            <a:schemeClr val="bg1"/>
          </a:solidFill>
        </p:spPr>
      </p:pic>
      <p:pic>
        <p:nvPicPr>
          <p:cNvPr id="6" name="Picture 5"/>
          <p:cNvPicPr>
            <a:picLocks noChangeAspect="1"/>
          </p:cNvPicPr>
          <p:nvPr/>
        </p:nvPicPr>
        <p:blipFill>
          <a:blip r:embed="rId4"/>
          <a:stretch>
            <a:fillRect/>
          </a:stretch>
        </p:blipFill>
        <p:spPr>
          <a:xfrm>
            <a:off x="5932097" y="5261063"/>
            <a:ext cx="1500891" cy="1500891"/>
          </a:xfrm>
          <a:prstGeom prst="rect">
            <a:avLst/>
          </a:prstGeom>
        </p:spPr>
      </p:pic>
      <p:sp>
        <p:nvSpPr>
          <p:cNvPr id="10" name="TextBox 9"/>
          <p:cNvSpPr txBox="1"/>
          <p:nvPr/>
        </p:nvSpPr>
        <p:spPr>
          <a:xfrm>
            <a:off x="1055908" y="182773"/>
            <a:ext cx="6269865" cy="830997"/>
          </a:xfrm>
          <a:prstGeom prst="rect">
            <a:avLst/>
          </a:prstGeom>
          <a:noFill/>
        </p:spPr>
        <p:txBody>
          <a:bodyPr wrap="none" rtlCol="0">
            <a:spAutoFit/>
          </a:bodyPr>
          <a:lstStyle/>
          <a:p>
            <a:pPr algn="ctr"/>
            <a:r>
              <a:rPr lang="en-US" sz="2400" dirty="0" smtClean="0"/>
              <a:t>3) Use </a:t>
            </a:r>
            <a:r>
              <a:rPr lang="en-US" sz="2400" dirty="0" smtClean="0">
                <a:solidFill>
                  <a:srgbClr val="FF0000"/>
                </a:solidFill>
              </a:rPr>
              <a:t>Hierarchical Framing</a:t>
            </a:r>
          </a:p>
          <a:p>
            <a:pPr algn="ctr"/>
            <a:r>
              <a:rPr lang="en-US" sz="2400" dirty="0" smtClean="0"/>
              <a:t>To Promote Behavior in Service of Shared Values</a:t>
            </a:r>
            <a:endParaRPr lang="en-US" sz="2400" dirty="0"/>
          </a:p>
        </p:txBody>
      </p:sp>
      <p:pic>
        <p:nvPicPr>
          <p:cNvPr id="11" name="Picture 10"/>
          <p:cNvPicPr>
            <a:picLocks noChangeAspect="1"/>
          </p:cNvPicPr>
          <p:nvPr/>
        </p:nvPicPr>
        <p:blipFill>
          <a:blip r:embed="rId3"/>
          <a:stretch>
            <a:fillRect/>
          </a:stretch>
        </p:blipFill>
        <p:spPr>
          <a:xfrm>
            <a:off x="3642683" y="1013770"/>
            <a:ext cx="936087" cy="954381"/>
          </a:xfrm>
          <a:prstGeom prst="rect">
            <a:avLst/>
          </a:prstGeom>
        </p:spPr>
      </p:pic>
      <p:sp>
        <p:nvSpPr>
          <p:cNvPr id="19" name="Left-Right Arrow 18"/>
          <p:cNvSpPr/>
          <p:nvPr/>
        </p:nvSpPr>
        <p:spPr>
          <a:xfrm>
            <a:off x="2797747" y="5891245"/>
            <a:ext cx="2568579" cy="286446"/>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Picture 19"/>
          <p:cNvPicPr>
            <a:picLocks noChangeAspect="1"/>
          </p:cNvPicPr>
          <p:nvPr/>
        </p:nvPicPr>
        <p:blipFill>
          <a:blip r:embed="rId5"/>
          <a:stretch>
            <a:fillRect/>
          </a:stretch>
        </p:blipFill>
        <p:spPr>
          <a:xfrm>
            <a:off x="3198787" y="2339232"/>
            <a:ext cx="1785594" cy="1785594"/>
          </a:xfrm>
          <a:prstGeom prst="rect">
            <a:avLst/>
          </a:prstGeom>
        </p:spPr>
      </p:pic>
      <p:cxnSp>
        <p:nvCxnSpPr>
          <p:cNvPr id="22" name="Straight Arrow Connector 21"/>
          <p:cNvCxnSpPr/>
          <p:nvPr/>
        </p:nvCxnSpPr>
        <p:spPr>
          <a:xfrm flipV="1">
            <a:off x="2245360" y="4124827"/>
            <a:ext cx="1188720" cy="113623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flipH="1" flipV="1">
            <a:off x="4760863" y="4124827"/>
            <a:ext cx="1385937" cy="113623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6" name="Right Brace 25"/>
          <p:cNvSpPr/>
          <p:nvPr/>
        </p:nvSpPr>
        <p:spPr>
          <a:xfrm>
            <a:off x="7522823" y="1178560"/>
            <a:ext cx="615337" cy="5222240"/>
          </a:xfrm>
          <a:prstGeom prst="rightBrace">
            <a:avLst/>
          </a:prstGeom>
          <a:ln w="34925">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scene3d>
              <a:camera prst="orthographicFront"/>
              <a:lightRig rig="glow" dir="tl">
                <a:rot lat="0" lon="0" rev="5400000"/>
              </a:lightRig>
            </a:scene3d>
            <a:sp3d contourW="12700">
              <a:bevelT w="25400" h="25400"/>
              <a:contourClr>
                <a:schemeClr val="accent6">
                  <a:shade val="73000"/>
                </a:schemeClr>
              </a:contourClr>
            </a:sp3d>
          </a:bodyPr>
          <a:lstStyle/>
          <a:p>
            <a:pPr algn="ctr"/>
            <a:endParaRPr lang="en-US" b="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4" name="TextBox 33"/>
          <p:cNvSpPr txBox="1"/>
          <p:nvPr/>
        </p:nvSpPr>
        <p:spPr>
          <a:xfrm rot="5400000">
            <a:off x="7359686" y="3601572"/>
            <a:ext cx="2376772" cy="400110"/>
          </a:xfrm>
          <a:prstGeom prst="rect">
            <a:avLst/>
          </a:prstGeom>
          <a:noFill/>
        </p:spPr>
        <p:txBody>
          <a:bodyPr wrap="none" rtlCol="0">
            <a:spAutoFit/>
          </a:bodyPr>
          <a:lstStyle/>
          <a:p>
            <a:r>
              <a:rPr lang="en-US" sz="2000" b="1" dirty="0" smtClean="0">
                <a:solidFill>
                  <a:srgbClr val="FF0000"/>
                </a:solidFill>
              </a:rPr>
              <a:t>Hierarchical Framing</a:t>
            </a:r>
            <a:endParaRPr lang="en-US" sz="2000" b="1" dirty="0">
              <a:solidFill>
                <a:srgbClr val="FF0000"/>
              </a:solidFill>
            </a:endParaRPr>
          </a:p>
        </p:txBody>
      </p:sp>
      <p:sp>
        <p:nvSpPr>
          <p:cNvPr id="35" name="TextBox 34"/>
          <p:cNvSpPr txBox="1"/>
          <p:nvPr/>
        </p:nvSpPr>
        <p:spPr>
          <a:xfrm>
            <a:off x="4590683" y="3373120"/>
            <a:ext cx="1043876" cy="369332"/>
          </a:xfrm>
          <a:prstGeom prst="rect">
            <a:avLst/>
          </a:prstGeom>
          <a:noFill/>
        </p:spPr>
        <p:txBody>
          <a:bodyPr wrap="none" rtlCol="0">
            <a:spAutoFit/>
          </a:bodyPr>
          <a:lstStyle/>
          <a:p>
            <a:r>
              <a:rPr lang="en-US" dirty="0" smtClean="0"/>
              <a:t>Lil Jimmy</a:t>
            </a:r>
            <a:endParaRPr lang="en-US" dirty="0"/>
          </a:p>
        </p:txBody>
      </p:sp>
      <p:sp>
        <p:nvSpPr>
          <p:cNvPr id="36" name="TextBox 35"/>
          <p:cNvSpPr txBox="1"/>
          <p:nvPr/>
        </p:nvSpPr>
        <p:spPr>
          <a:xfrm>
            <a:off x="146398" y="2339232"/>
            <a:ext cx="2709621" cy="1477328"/>
          </a:xfrm>
          <a:prstGeom prst="rect">
            <a:avLst/>
          </a:prstGeom>
          <a:noFill/>
        </p:spPr>
        <p:txBody>
          <a:bodyPr wrap="none" rtlCol="0">
            <a:spAutoFit/>
          </a:bodyPr>
          <a:lstStyle/>
          <a:p>
            <a:r>
              <a:rPr lang="en-US" dirty="0" smtClean="0"/>
              <a:t>Our working together is</a:t>
            </a:r>
          </a:p>
          <a:p>
            <a:r>
              <a:rPr lang="en-US" dirty="0"/>
              <a:t>i</a:t>
            </a:r>
            <a:r>
              <a:rPr lang="en-US" dirty="0" smtClean="0"/>
              <a:t>mportant, but only in the</a:t>
            </a:r>
          </a:p>
          <a:p>
            <a:r>
              <a:rPr lang="en-US" dirty="0"/>
              <a:t>c</a:t>
            </a:r>
            <a:r>
              <a:rPr lang="en-US" dirty="0" smtClean="0"/>
              <a:t>ontext of Jimmy learning</a:t>
            </a:r>
          </a:p>
          <a:p>
            <a:r>
              <a:rPr lang="en-US" dirty="0"/>
              <a:t>t</a:t>
            </a:r>
            <a:r>
              <a:rPr lang="en-US" dirty="0" smtClean="0"/>
              <a:t>o communicate his needs.</a:t>
            </a:r>
          </a:p>
          <a:p>
            <a:r>
              <a:rPr lang="en-US" b="1" dirty="0" smtClean="0"/>
              <a:t>Jimmy = a shared value</a:t>
            </a:r>
          </a:p>
        </p:txBody>
      </p:sp>
    </p:spTree>
    <p:extLst>
      <p:ext uri="{BB962C8B-B14F-4D97-AF65-F5344CB8AC3E}">
        <p14:creationId xmlns:p14="http://schemas.microsoft.com/office/powerpoint/2010/main" val="11825148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029120" y="5275867"/>
            <a:ext cx="1369657" cy="1396425"/>
          </a:xfrm>
          <a:prstGeom prst="rect">
            <a:avLst/>
          </a:prstGeom>
          <a:solidFill>
            <a:schemeClr val="bg1"/>
          </a:solidFill>
        </p:spPr>
      </p:pic>
      <p:sp>
        <p:nvSpPr>
          <p:cNvPr id="10" name="TextBox 9"/>
          <p:cNvSpPr txBox="1"/>
          <p:nvPr/>
        </p:nvSpPr>
        <p:spPr>
          <a:xfrm>
            <a:off x="1055908" y="182773"/>
            <a:ext cx="6269865" cy="830997"/>
          </a:xfrm>
          <a:prstGeom prst="rect">
            <a:avLst/>
          </a:prstGeom>
          <a:noFill/>
        </p:spPr>
        <p:txBody>
          <a:bodyPr wrap="none" rtlCol="0">
            <a:spAutoFit/>
          </a:bodyPr>
          <a:lstStyle/>
          <a:p>
            <a:pPr algn="ctr"/>
            <a:r>
              <a:rPr lang="en-US" sz="2400" dirty="0" smtClean="0"/>
              <a:t>3) Use Hierarchical Framing</a:t>
            </a:r>
          </a:p>
          <a:p>
            <a:pPr algn="ctr"/>
            <a:r>
              <a:rPr lang="en-US" sz="2400" dirty="0" smtClean="0"/>
              <a:t>To Promote Behavior in Service of Shared Values</a:t>
            </a:r>
            <a:endParaRPr lang="en-US" sz="2400" dirty="0"/>
          </a:p>
        </p:txBody>
      </p:sp>
      <p:pic>
        <p:nvPicPr>
          <p:cNvPr id="11" name="Picture 10"/>
          <p:cNvPicPr>
            <a:picLocks noChangeAspect="1"/>
          </p:cNvPicPr>
          <p:nvPr/>
        </p:nvPicPr>
        <p:blipFill>
          <a:blip r:embed="rId3"/>
          <a:stretch>
            <a:fillRect/>
          </a:stretch>
        </p:blipFill>
        <p:spPr>
          <a:xfrm>
            <a:off x="3642683" y="1013770"/>
            <a:ext cx="936087" cy="954381"/>
          </a:xfrm>
          <a:prstGeom prst="rect">
            <a:avLst/>
          </a:prstGeom>
        </p:spPr>
      </p:pic>
      <p:sp>
        <p:nvSpPr>
          <p:cNvPr id="19" name="Left-Right Arrow 18"/>
          <p:cNvSpPr/>
          <p:nvPr/>
        </p:nvSpPr>
        <p:spPr>
          <a:xfrm>
            <a:off x="2797747" y="5891245"/>
            <a:ext cx="2568579" cy="286446"/>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Picture 19"/>
          <p:cNvPicPr>
            <a:picLocks noChangeAspect="1"/>
          </p:cNvPicPr>
          <p:nvPr/>
        </p:nvPicPr>
        <p:blipFill>
          <a:blip r:embed="rId4"/>
          <a:stretch>
            <a:fillRect/>
          </a:stretch>
        </p:blipFill>
        <p:spPr>
          <a:xfrm>
            <a:off x="3198787" y="2339232"/>
            <a:ext cx="1785594" cy="1785594"/>
          </a:xfrm>
          <a:prstGeom prst="rect">
            <a:avLst/>
          </a:prstGeom>
        </p:spPr>
      </p:pic>
      <p:cxnSp>
        <p:nvCxnSpPr>
          <p:cNvPr id="22" name="Straight Arrow Connector 21"/>
          <p:cNvCxnSpPr/>
          <p:nvPr/>
        </p:nvCxnSpPr>
        <p:spPr>
          <a:xfrm flipV="1">
            <a:off x="2245360" y="4124827"/>
            <a:ext cx="1188720" cy="113623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flipH="1" flipV="1">
            <a:off x="4760863" y="4124827"/>
            <a:ext cx="1385937" cy="113623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6" name="Right Brace 25"/>
          <p:cNvSpPr/>
          <p:nvPr/>
        </p:nvSpPr>
        <p:spPr>
          <a:xfrm>
            <a:off x="7522823" y="1178560"/>
            <a:ext cx="615337" cy="5222240"/>
          </a:xfrm>
          <a:prstGeom prst="rightBrace">
            <a:avLst/>
          </a:prstGeom>
          <a:ln w="34925">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scene3d>
              <a:camera prst="orthographicFront"/>
              <a:lightRig rig="glow" dir="tl">
                <a:rot lat="0" lon="0" rev="5400000"/>
              </a:lightRig>
            </a:scene3d>
            <a:sp3d contourW="12700">
              <a:bevelT w="25400" h="25400"/>
              <a:contourClr>
                <a:schemeClr val="accent6">
                  <a:shade val="73000"/>
                </a:schemeClr>
              </a:contourClr>
            </a:sp3d>
          </a:bodyPr>
          <a:lstStyle/>
          <a:p>
            <a:pPr algn="ctr"/>
            <a:endParaRPr lang="en-US" b="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4" name="TextBox 33"/>
          <p:cNvSpPr txBox="1"/>
          <p:nvPr/>
        </p:nvSpPr>
        <p:spPr>
          <a:xfrm rot="5400000">
            <a:off x="7381977" y="3601572"/>
            <a:ext cx="2332189" cy="400110"/>
          </a:xfrm>
          <a:prstGeom prst="rect">
            <a:avLst/>
          </a:prstGeom>
          <a:noFill/>
        </p:spPr>
        <p:txBody>
          <a:bodyPr wrap="none" rtlCol="0">
            <a:spAutoFit/>
          </a:bodyPr>
          <a:lstStyle/>
          <a:p>
            <a:r>
              <a:rPr lang="en-US" sz="2000" dirty="0" smtClean="0"/>
              <a:t>Hierarchical Framing</a:t>
            </a:r>
            <a:endParaRPr lang="en-US" sz="2000" dirty="0"/>
          </a:p>
        </p:txBody>
      </p:sp>
      <p:sp>
        <p:nvSpPr>
          <p:cNvPr id="35" name="TextBox 34"/>
          <p:cNvSpPr txBox="1"/>
          <p:nvPr/>
        </p:nvSpPr>
        <p:spPr>
          <a:xfrm>
            <a:off x="4590683" y="3373120"/>
            <a:ext cx="1043876" cy="369332"/>
          </a:xfrm>
          <a:prstGeom prst="rect">
            <a:avLst/>
          </a:prstGeom>
          <a:noFill/>
        </p:spPr>
        <p:txBody>
          <a:bodyPr wrap="none" rtlCol="0">
            <a:spAutoFit/>
          </a:bodyPr>
          <a:lstStyle/>
          <a:p>
            <a:r>
              <a:rPr lang="en-US" dirty="0" smtClean="0"/>
              <a:t>Lil Jimmy</a:t>
            </a:r>
            <a:endParaRPr lang="en-US" dirty="0"/>
          </a:p>
        </p:txBody>
      </p:sp>
      <p:sp>
        <p:nvSpPr>
          <p:cNvPr id="36" name="TextBox 35"/>
          <p:cNvSpPr txBox="1"/>
          <p:nvPr/>
        </p:nvSpPr>
        <p:spPr>
          <a:xfrm>
            <a:off x="146398" y="2339232"/>
            <a:ext cx="2709621" cy="1477328"/>
          </a:xfrm>
          <a:prstGeom prst="rect">
            <a:avLst/>
          </a:prstGeom>
          <a:noFill/>
        </p:spPr>
        <p:txBody>
          <a:bodyPr wrap="none" rtlCol="0">
            <a:spAutoFit/>
          </a:bodyPr>
          <a:lstStyle/>
          <a:p>
            <a:r>
              <a:rPr lang="en-US" dirty="0" smtClean="0"/>
              <a:t>Our working together is</a:t>
            </a:r>
          </a:p>
          <a:p>
            <a:r>
              <a:rPr lang="en-US" dirty="0"/>
              <a:t>i</a:t>
            </a:r>
            <a:r>
              <a:rPr lang="en-US" dirty="0" smtClean="0"/>
              <a:t>mportant, but only in the</a:t>
            </a:r>
          </a:p>
          <a:p>
            <a:r>
              <a:rPr lang="en-US" dirty="0"/>
              <a:t>c</a:t>
            </a:r>
            <a:r>
              <a:rPr lang="en-US" dirty="0" smtClean="0"/>
              <a:t>ontext of Jimmy learning</a:t>
            </a:r>
          </a:p>
          <a:p>
            <a:r>
              <a:rPr lang="en-US" dirty="0"/>
              <a:t>t</a:t>
            </a:r>
            <a:r>
              <a:rPr lang="en-US" dirty="0" smtClean="0"/>
              <a:t>o communicate his needs.</a:t>
            </a:r>
          </a:p>
          <a:p>
            <a:r>
              <a:rPr lang="en-US" b="1" dirty="0" smtClean="0"/>
              <a:t>Jimmy = a shared value</a:t>
            </a:r>
          </a:p>
        </p:txBody>
      </p:sp>
      <p:pic>
        <p:nvPicPr>
          <p:cNvPr id="14" name="Picture 13"/>
          <p:cNvPicPr>
            <a:picLocks noChangeAspect="1"/>
          </p:cNvPicPr>
          <p:nvPr/>
        </p:nvPicPr>
        <p:blipFill>
          <a:blip r:embed="rId5"/>
          <a:stretch>
            <a:fillRect/>
          </a:stretch>
        </p:blipFill>
        <p:spPr>
          <a:xfrm>
            <a:off x="5929348" y="5275867"/>
            <a:ext cx="1396425" cy="1396425"/>
          </a:xfrm>
          <a:prstGeom prst="rect">
            <a:avLst/>
          </a:prstGeom>
        </p:spPr>
      </p:pic>
    </p:spTree>
    <p:extLst>
      <p:ext uri="{BB962C8B-B14F-4D97-AF65-F5344CB8AC3E}">
        <p14:creationId xmlns:p14="http://schemas.microsoft.com/office/powerpoint/2010/main" val="13202157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029120" y="5275867"/>
            <a:ext cx="1369657" cy="1396425"/>
          </a:xfrm>
          <a:prstGeom prst="rect">
            <a:avLst/>
          </a:prstGeom>
          <a:solidFill>
            <a:schemeClr val="bg1"/>
          </a:solidFill>
        </p:spPr>
      </p:pic>
      <p:pic>
        <p:nvPicPr>
          <p:cNvPr id="6" name="Picture 5"/>
          <p:cNvPicPr>
            <a:picLocks noChangeAspect="1"/>
          </p:cNvPicPr>
          <p:nvPr/>
        </p:nvPicPr>
        <p:blipFill>
          <a:blip r:embed="rId4"/>
          <a:stretch>
            <a:fillRect/>
          </a:stretch>
        </p:blipFill>
        <p:spPr>
          <a:xfrm>
            <a:off x="5932097" y="5261063"/>
            <a:ext cx="1500891" cy="1500891"/>
          </a:xfrm>
          <a:prstGeom prst="rect">
            <a:avLst/>
          </a:prstGeom>
        </p:spPr>
      </p:pic>
      <p:sp>
        <p:nvSpPr>
          <p:cNvPr id="10" name="TextBox 9"/>
          <p:cNvSpPr txBox="1"/>
          <p:nvPr/>
        </p:nvSpPr>
        <p:spPr>
          <a:xfrm>
            <a:off x="1055908" y="182773"/>
            <a:ext cx="6269865" cy="830997"/>
          </a:xfrm>
          <a:prstGeom prst="rect">
            <a:avLst/>
          </a:prstGeom>
          <a:noFill/>
        </p:spPr>
        <p:txBody>
          <a:bodyPr wrap="none" rtlCol="0">
            <a:spAutoFit/>
          </a:bodyPr>
          <a:lstStyle/>
          <a:p>
            <a:pPr algn="ctr"/>
            <a:r>
              <a:rPr lang="en-US" sz="2400" dirty="0" smtClean="0"/>
              <a:t>3) Use Hierarchical Framing</a:t>
            </a:r>
          </a:p>
          <a:p>
            <a:pPr algn="ctr"/>
            <a:r>
              <a:rPr lang="en-US" sz="2400" dirty="0" smtClean="0"/>
              <a:t>To Promote Behavior in Service of Shared Values</a:t>
            </a:r>
            <a:endParaRPr lang="en-US" sz="2400" dirty="0"/>
          </a:p>
        </p:txBody>
      </p:sp>
      <p:pic>
        <p:nvPicPr>
          <p:cNvPr id="11" name="Picture 10"/>
          <p:cNvPicPr>
            <a:picLocks noChangeAspect="1"/>
          </p:cNvPicPr>
          <p:nvPr/>
        </p:nvPicPr>
        <p:blipFill>
          <a:blip r:embed="rId3"/>
          <a:stretch>
            <a:fillRect/>
          </a:stretch>
        </p:blipFill>
        <p:spPr>
          <a:xfrm>
            <a:off x="3642683" y="1013770"/>
            <a:ext cx="936087" cy="954381"/>
          </a:xfrm>
          <a:prstGeom prst="rect">
            <a:avLst/>
          </a:prstGeom>
        </p:spPr>
      </p:pic>
      <p:sp>
        <p:nvSpPr>
          <p:cNvPr id="19" name="Left-Right Arrow 18"/>
          <p:cNvSpPr/>
          <p:nvPr/>
        </p:nvSpPr>
        <p:spPr>
          <a:xfrm>
            <a:off x="2797747" y="5891245"/>
            <a:ext cx="2568579" cy="286446"/>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Picture 19"/>
          <p:cNvPicPr>
            <a:picLocks noChangeAspect="1"/>
          </p:cNvPicPr>
          <p:nvPr/>
        </p:nvPicPr>
        <p:blipFill>
          <a:blip r:embed="rId5"/>
          <a:stretch>
            <a:fillRect/>
          </a:stretch>
        </p:blipFill>
        <p:spPr>
          <a:xfrm>
            <a:off x="3198787" y="2339232"/>
            <a:ext cx="1785594" cy="1785594"/>
          </a:xfrm>
          <a:prstGeom prst="rect">
            <a:avLst/>
          </a:prstGeom>
        </p:spPr>
      </p:pic>
      <p:cxnSp>
        <p:nvCxnSpPr>
          <p:cNvPr id="22" name="Straight Arrow Connector 21"/>
          <p:cNvCxnSpPr/>
          <p:nvPr/>
        </p:nvCxnSpPr>
        <p:spPr>
          <a:xfrm flipV="1">
            <a:off x="2245360" y="4124827"/>
            <a:ext cx="1188720" cy="113623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flipH="1" flipV="1">
            <a:off x="4760863" y="4124827"/>
            <a:ext cx="1385937" cy="113623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6" name="Right Brace 25"/>
          <p:cNvSpPr/>
          <p:nvPr/>
        </p:nvSpPr>
        <p:spPr>
          <a:xfrm>
            <a:off x="7522823" y="1178560"/>
            <a:ext cx="615337" cy="5222240"/>
          </a:xfrm>
          <a:prstGeom prst="rightBrace">
            <a:avLst/>
          </a:prstGeom>
          <a:ln w="34925">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scene3d>
              <a:camera prst="orthographicFront"/>
              <a:lightRig rig="glow" dir="tl">
                <a:rot lat="0" lon="0" rev="5400000"/>
              </a:lightRig>
            </a:scene3d>
            <a:sp3d contourW="12700">
              <a:bevelT w="25400" h="25400"/>
              <a:contourClr>
                <a:schemeClr val="accent6">
                  <a:shade val="73000"/>
                </a:schemeClr>
              </a:contourClr>
            </a:sp3d>
          </a:bodyPr>
          <a:lstStyle/>
          <a:p>
            <a:pPr algn="ctr"/>
            <a:endParaRPr lang="en-US" b="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4" name="TextBox 33"/>
          <p:cNvSpPr txBox="1"/>
          <p:nvPr/>
        </p:nvSpPr>
        <p:spPr>
          <a:xfrm rot="5400000">
            <a:off x="7381977" y="3601572"/>
            <a:ext cx="2332189" cy="400110"/>
          </a:xfrm>
          <a:prstGeom prst="rect">
            <a:avLst/>
          </a:prstGeom>
          <a:noFill/>
        </p:spPr>
        <p:txBody>
          <a:bodyPr wrap="none" rtlCol="0">
            <a:spAutoFit/>
          </a:bodyPr>
          <a:lstStyle/>
          <a:p>
            <a:r>
              <a:rPr lang="en-US" sz="2000" dirty="0" smtClean="0"/>
              <a:t>Hierarchical Framing</a:t>
            </a:r>
            <a:endParaRPr lang="en-US" sz="2000" dirty="0"/>
          </a:p>
        </p:txBody>
      </p:sp>
      <p:sp>
        <p:nvSpPr>
          <p:cNvPr id="35" name="TextBox 34"/>
          <p:cNvSpPr txBox="1"/>
          <p:nvPr/>
        </p:nvSpPr>
        <p:spPr>
          <a:xfrm>
            <a:off x="4590683" y="3373120"/>
            <a:ext cx="1043876" cy="369332"/>
          </a:xfrm>
          <a:prstGeom prst="rect">
            <a:avLst/>
          </a:prstGeom>
          <a:noFill/>
        </p:spPr>
        <p:txBody>
          <a:bodyPr wrap="none" rtlCol="0">
            <a:spAutoFit/>
          </a:bodyPr>
          <a:lstStyle/>
          <a:p>
            <a:r>
              <a:rPr lang="en-US" dirty="0" smtClean="0"/>
              <a:t>Lil Jimmy</a:t>
            </a:r>
            <a:endParaRPr lang="en-US" dirty="0"/>
          </a:p>
        </p:txBody>
      </p:sp>
      <p:sp>
        <p:nvSpPr>
          <p:cNvPr id="36" name="TextBox 35"/>
          <p:cNvSpPr txBox="1"/>
          <p:nvPr/>
        </p:nvSpPr>
        <p:spPr>
          <a:xfrm>
            <a:off x="146398" y="2339232"/>
            <a:ext cx="2709621" cy="1477328"/>
          </a:xfrm>
          <a:prstGeom prst="rect">
            <a:avLst/>
          </a:prstGeom>
          <a:noFill/>
        </p:spPr>
        <p:txBody>
          <a:bodyPr wrap="none" rtlCol="0">
            <a:spAutoFit/>
          </a:bodyPr>
          <a:lstStyle/>
          <a:p>
            <a:r>
              <a:rPr lang="en-US" dirty="0" smtClean="0"/>
              <a:t>Our working together is</a:t>
            </a:r>
          </a:p>
          <a:p>
            <a:r>
              <a:rPr lang="en-US" dirty="0"/>
              <a:t>i</a:t>
            </a:r>
            <a:r>
              <a:rPr lang="en-US" dirty="0" smtClean="0"/>
              <a:t>mportant, but only in the</a:t>
            </a:r>
          </a:p>
          <a:p>
            <a:r>
              <a:rPr lang="en-US" dirty="0"/>
              <a:t>c</a:t>
            </a:r>
            <a:r>
              <a:rPr lang="en-US" dirty="0" smtClean="0"/>
              <a:t>ontext of Jimmy learning</a:t>
            </a:r>
          </a:p>
          <a:p>
            <a:r>
              <a:rPr lang="en-US" dirty="0"/>
              <a:t>t</a:t>
            </a:r>
            <a:r>
              <a:rPr lang="en-US" dirty="0" smtClean="0"/>
              <a:t>o communicate his needs.</a:t>
            </a:r>
          </a:p>
          <a:p>
            <a:r>
              <a:rPr lang="en-US" b="1" dirty="0" smtClean="0"/>
              <a:t>Jimmy = a shared value</a:t>
            </a:r>
          </a:p>
        </p:txBody>
      </p:sp>
    </p:spTree>
    <p:extLst>
      <p:ext uri="{BB962C8B-B14F-4D97-AF65-F5344CB8AC3E}">
        <p14:creationId xmlns:p14="http://schemas.microsoft.com/office/powerpoint/2010/main" val="153241513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5-26 at 8.55.53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06753" y="2485923"/>
            <a:ext cx="5337247" cy="4372077"/>
          </a:xfrm>
          <a:prstGeom prst="rect">
            <a:avLst/>
          </a:prstGeom>
        </p:spPr>
      </p:pic>
      <p:sp>
        <p:nvSpPr>
          <p:cNvPr id="3" name="Oval Callout 2"/>
          <p:cNvSpPr/>
          <p:nvPr/>
        </p:nvSpPr>
        <p:spPr>
          <a:xfrm>
            <a:off x="159976" y="863749"/>
            <a:ext cx="3595862" cy="2436340"/>
          </a:xfrm>
          <a:prstGeom prst="wedgeEllipseCallout">
            <a:avLst>
              <a:gd name="adj1" fmla="val 108037"/>
              <a:gd name="adj2" fmla="val 97669"/>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smtClean="0"/>
              <a:t>So, Is all this DERIVING</a:t>
            </a:r>
          </a:p>
          <a:p>
            <a:pPr algn="ctr"/>
            <a:r>
              <a:rPr lang="en-US" sz="2800" b="1" dirty="0" smtClean="0"/>
              <a:t>You crazy yet?</a:t>
            </a:r>
            <a:endParaRPr lang="en-US" sz="2800" b="1" dirty="0"/>
          </a:p>
        </p:txBody>
      </p:sp>
    </p:spTree>
    <p:extLst>
      <p:ext uri="{BB962C8B-B14F-4D97-AF65-F5344CB8AC3E}">
        <p14:creationId xmlns:p14="http://schemas.microsoft.com/office/powerpoint/2010/main" val="122131553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Discrimination Training Procedure</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1) </a:t>
            </a:r>
            <a:r>
              <a:rPr lang="en-US" dirty="0">
                <a:solidFill>
                  <a:srgbClr val="FF0000"/>
                </a:solidFill>
              </a:rPr>
              <a:t>D</a:t>
            </a:r>
            <a:r>
              <a:rPr lang="en-US" dirty="0" smtClean="0">
                <a:solidFill>
                  <a:srgbClr val="FF0000"/>
                </a:solidFill>
              </a:rPr>
              <a:t>eictic framing</a:t>
            </a:r>
            <a:endParaRPr lang="en-US" dirty="0" smtClean="0"/>
          </a:p>
          <a:p>
            <a:pPr lvl="1"/>
            <a:r>
              <a:rPr lang="en-US" dirty="0" smtClean="0"/>
              <a:t>Helicopter view; distancing to begin discrimination</a:t>
            </a:r>
          </a:p>
          <a:p>
            <a:pPr marL="457200" lvl="1" indent="0">
              <a:buNone/>
            </a:pPr>
            <a:endParaRPr lang="en-US" dirty="0" smtClean="0"/>
          </a:p>
          <a:p>
            <a:pPr marL="0" indent="0">
              <a:buNone/>
            </a:pPr>
            <a:r>
              <a:rPr lang="en-US" dirty="0" smtClean="0"/>
              <a:t>2) </a:t>
            </a:r>
            <a:r>
              <a:rPr lang="en-US" dirty="0">
                <a:solidFill>
                  <a:srgbClr val="FF0000"/>
                </a:solidFill>
              </a:rPr>
              <a:t>C</a:t>
            </a:r>
            <a:r>
              <a:rPr lang="en-US" dirty="0" smtClean="0">
                <a:solidFill>
                  <a:srgbClr val="FF0000"/>
                </a:solidFill>
              </a:rPr>
              <a:t>oordinative framing </a:t>
            </a:r>
            <a:r>
              <a:rPr lang="en-US" dirty="0" smtClean="0"/>
              <a:t>to generate empathy</a:t>
            </a:r>
          </a:p>
          <a:p>
            <a:pPr marL="0" indent="0">
              <a:buNone/>
            </a:pPr>
            <a:endParaRPr lang="en-US" dirty="0" smtClean="0"/>
          </a:p>
          <a:p>
            <a:pPr marL="0" indent="0">
              <a:buNone/>
            </a:pPr>
            <a:r>
              <a:rPr lang="en-US" dirty="0" smtClean="0"/>
              <a:t>3) </a:t>
            </a:r>
            <a:r>
              <a:rPr lang="en-US" dirty="0">
                <a:solidFill>
                  <a:srgbClr val="FF0000"/>
                </a:solidFill>
              </a:rPr>
              <a:t>H</a:t>
            </a:r>
            <a:r>
              <a:rPr lang="en-US" dirty="0" smtClean="0">
                <a:solidFill>
                  <a:srgbClr val="FF0000"/>
                </a:solidFill>
              </a:rPr>
              <a:t>ierarchical </a:t>
            </a:r>
            <a:r>
              <a:rPr lang="en-US" dirty="0">
                <a:solidFill>
                  <a:srgbClr val="FF0000"/>
                </a:solidFill>
              </a:rPr>
              <a:t>f</a:t>
            </a:r>
            <a:r>
              <a:rPr lang="en-US" dirty="0" smtClean="0">
                <a:solidFill>
                  <a:srgbClr val="FF0000"/>
                </a:solidFill>
              </a:rPr>
              <a:t>raming </a:t>
            </a:r>
            <a:r>
              <a:rPr lang="en-US" dirty="0" smtClean="0"/>
              <a:t>to gain deeper perspective and promote action in service of shared values</a:t>
            </a:r>
          </a:p>
          <a:p>
            <a:pPr marL="0" indent="0">
              <a:buNone/>
            </a:pPr>
            <a:endParaRPr lang="en-US" dirty="0" smtClean="0"/>
          </a:p>
          <a:p>
            <a:endParaRPr lang="en-US" dirty="0" smtClean="0"/>
          </a:p>
          <a:p>
            <a:endParaRPr lang="en-US" dirty="0"/>
          </a:p>
        </p:txBody>
      </p:sp>
      <p:pic>
        <p:nvPicPr>
          <p:cNvPr id="4" name="Picture 3"/>
          <p:cNvPicPr>
            <a:picLocks noChangeAspect="1"/>
          </p:cNvPicPr>
          <p:nvPr/>
        </p:nvPicPr>
        <p:blipFill>
          <a:blip r:embed="rId2"/>
          <a:stretch>
            <a:fillRect/>
          </a:stretch>
        </p:blipFill>
        <p:spPr>
          <a:xfrm>
            <a:off x="0" y="0"/>
            <a:ext cx="2377607" cy="438537"/>
          </a:xfrm>
          <a:prstGeom prst="rect">
            <a:avLst/>
          </a:prstGeom>
        </p:spPr>
      </p:pic>
    </p:spTree>
    <p:extLst>
      <p:ext uri="{BB962C8B-B14F-4D97-AF65-F5344CB8AC3E}">
        <p14:creationId xmlns:p14="http://schemas.microsoft.com/office/powerpoint/2010/main" val="403746371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Simple Format: </a:t>
            </a:r>
            <a:br>
              <a:rPr lang="en-US" dirty="0" smtClean="0"/>
            </a:br>
            <a:r>
              <a:rPr lang="en-US" dirty="0" smtClean="0">
                <a:solidFill>
                  <a:srgbClr val="FF0000"/>
                </a:solidFill>
              </a:rPr>
              <a:t>Deictic Framing</a:t>
            </a:r>
            <a:endParaRPr lang="en-US" dirty="0">
              <a:solidFill>
                <a:srgbClr val="FF0000"/>
              </a:solidFill>
            </a:endParaRPr>
          </a:p>
        </p:txBody>
      </p:sp>
      <p:sp>
        <p:nvSpPr>
          <p:cNvPr id="3" name="Content Placeholder 2"/>
          <p:cNvSpPr>
            <a:spLocks noGrp="1"/>
          </p:cNvSpPr>
          <p:nvPr>
            <p:ph idx="1"/>
          </p:nvPr>
        </p:nvSpPr>
        <p:spPr/>
        <p:txBody>
          <a:bodyPr>
            <a:normAutofit fontScale="92500"/>
          </a:bodyPr>
          <a:lstStyle/>
          <a:p>
            <a:r>
              <a:rPr lang="en-US" dirty="0" smtClean="0"/>
              <a:t>“Guys, I want to take a moment before we begin.</a:t>
            </a:r>
          </a:p>
          <a:p>
            <a:r>
              <a:rPr lang="en-US" dirty="0" smtClean="0"/>
              <a:t>I know some of you are thinking about the last meeting we had</a:t>
            </a:r>
          </a:p>
          <a:p>
            <a:r>
              <a:rPr lang="en-US" dirty="0" smtClean="0"/>
              <a:t>Others of you are worried about getting home to watch the Super Bowl…</a:t>
            </a:r>
          </a:p>
          <a:p>
            <a:r>
              <a:rPr lang="en-US" dirty="0" smtClean="0"/>
              <a:t>And I want to just publically observe that right now, here with you all, I’m feeling a little nervous. Excited at the opportunity we have to help Jimmy, but nervous.</a:t>
            </a:r>
          </a:p>
          <a:p>
            <a:pPr marL="457200" lvl="1" indent="0">
              <a:buNone/>
            </a:pPr>
            <a:endParaRPr lang="en-US" dirty="0"/>
          </a:p>
        </p:txBody>
      </p:sp>
      <p:pic>
        <p:nvPicPr>
          <p:cNvPr id="4" name="Picture 3"/>
          <p:cNvPicPr>
            <a:picLocks noChangeAspect="1"/>
          </p:cNvPicPr>
          <p:nvPr/>
        </p:nvPicPr>
        <p:blipFill>
          <a:blip r:embed="rId2"/>
          <a:stretch>
            <a:fillRect/>
          </a:stretch>
        </p:blipFill>
        <p:spPr>
          <a:xfrm>
            <a:off x="0" y="0"/>
            <a:ext cx="2377607" cy="438537"/>
          </a:xfrm>
          <a:prstGeom prst="rect">
            <a:avLst/>
          </a:prstGeom>
        </p:spPr>
      </p:pic>
    </p:spTree>
    <p:extLst>
      <p:ext uri="{BB962C8B-B14F-4D97-AF65-F5344CB8AC3E}">
        <p14:creationId xmlns:p14="http://schemas.microsoft.com/office/powerpoint/2010/main" val="4221394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Simple Format:</a:t>
            </a:r>
            <a:br>
              <a:rPr lang="en-US" dirty="0" smtClean="0"/>
            </a:br>
            <a:r>
              <a:rPr lang="en-US" dirty="0" smtClean="0">
                <a:solidFill>
                  <a:srgbClr val="FF0000"/>
                </a:solidFill>
              </a:rPr>
              <a:t>Coordinative Framing</a:t>
            </a:r>
            <a:endParaRPr lang="en-US" dirty="0">
              <a:solidFill>
                <a:srgbClr val="FF0000"/>
              </a:solidFill>
            </a:endParaRPr>
          </a:p>
        </p:txBody>
      </p:sp>
      <p:sp>
        <p:nvSpPr>
          <p:cNvPr id="3" name="Content Placeholder 2"/>
          <p:cNvSpPr>
            <a:spLocks noGrp="1"/>
          </p:cNvSpPr>
          <p:nvPr>
            <p:ph idx="1"/>
          </p:nvPr>
        </p:nvSpPr>
        <p:spPr/>
        <p:txBody>
          <a:bodyPr>
            <a:normAutofit fontScale="92500" lnSpcReduction="10000"/>
          </a:bodyPr>
          <a:lstStyle/>
          <a:p>
            <a:r>
              <a:rPr lang="en-US" dirty="0" smtClean="0"/>
              <a:t>I’m betting I’m not alone in feeling that way</a:t>
            </a:r>
          </a:p>
          <a:p>
            <a:r>
              <a:rPr lang="en-US" dirty="0" smtClean="0"/>
              <a:t>Anyone else?</a:t>
            </a:r>
          </a:p>
          <a:p>
            <a:r>
              <a:rPr lang="en-US" dirty="0" smtClean="0"/>
              <a:t>Most of us feel a bit anxious, maybe scared too, and excited with the possibilities when getting together with professionals from other fields</a:t>
            </a:r>
          </a:p>
          <a:p>
            <a:r>
              <a:rPr lang="en-US" dirty="0" smtClean="0"/>
              <a:t>These meetings are stressful and I want to just acknowledge that we all experience these emotions and thoughts… </a:t>
            </a:r>
          </a:p>
          <a:p>
            <a:r>
              <a:rPr lang="en-US" dirty="0" smtClean="0"/>
              <a:t>We’re all swimming in the same soup</a:t>
            </a:r>
            <a:endParaRPr lang="en-US" dirty="0"/>
          </a:p>
        </p:txBody>
      </p:sp>
      <p:pic>
        <p:nvPicPr>
          <p:cNvPr id="4" name="Picture 3"/>
          <p:cNvPicPr>
            <a:picLocks noChangeAspect="1"/>
          </p:cNvPicPr>
          <p:nvPr/>
        </p:nvPicPr>
        <p:blipFill>
          <a:blip r:embed="rId2"/>
          <a:stretch>
            <a:fillRect/>
          </a:stretch>
        </p:blipFill>
        <p:spPr>
          <a:xfrm>
            <a:off x="0" y="0"/>
            <a:ext cx="2377607" cy="438537"/>
          </a:xfrm>
          <a:prstGeom prst="rect">
            <a:avLst/>
          </a:prstGeom>
        </p:spPr>
      </p:pic>
    </p:spTree>
    <p:extLst>
      <p:ext uri="{BB962C8B-B14F-4D97-AF65-F5344CB8AC3E}">
        <p14:creationId xmlns:p14="http://schemas.microsoft.com/office/powerpoint/2010/main" val="1499756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Simple Format</a:t>
            </a:r>
            <a:br>
              <a:rPr lang="en-US" dirty="0" smtClean="0"/>
            </a:br>
            <a:r>
              <a:rPr lang="en-US" dirty="0" smtClean="0">
                <a:solidFill>
                  <a:srgbClr val="FF0000"/>
                </a:solidFill>
              </a:rPr>
              <a:t>Hierarchical Framing</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Ultimately, we’re all here for Jimmy</a:t>
            </a:r>
          </a:p>
          <a:p>
            <a:r>
              <a:rPr lang="en-US" dirty="0" smtClean="0"/>
              <a:t>So I’m going to make a public commitment to you, and ask you all if you might be willing to do the same</a:t>
            </a:r>
          </a:p>
          <a:p>
            <a:r>
              <a:rPr lang="en-US" dirty="0" smtClean="0"/>
              <a:t>My commitment is to notice the jargon that comes from my field that I know and think everyone should know</a:t>
            </a:r>
          </a:p>
          <a:p>
            <a:pPr lvl="1"/>
            <a:r>
              <a:rPr lang="en-US" dirty="0" smtClean="0"/>
              <a:t>But in fact nobody knows but me</a:t>
            </a:r>
          </a:p>
          <a:p>
            <a:r>
              <a:rPr lang="en-US" dirty="0" smtClean="0"/>
              <a:t>And check all that at the door</a:t>
            </a:r>
          </a:p>
          <a:p>
            <a:r>
              <a:rPr lang="en-US" dirty="0" smtClean="0"/>
              <a:t>I hope we can all agree, jargon has no place here</a:t>
            </a:r>
            <a:endParaRPr lang="en-US" dirty="0"/>
          </a:p>
        </p:txBody>
      </p:sp>
      <p:pic>
        <p:nvPicPr>
          <p:cNvPr id="4" name="Picture 3"/>
          <p:cNvPicPr>
            <a:picLocks noChangeAspect="1"/>
          </p:cNvPicPr>
          <p:nvPr/>
        </p:nvPicPr>
        <p:blipFill>
          <a:blip r:embed="rId2"/>
          <a:stretch>
            <a:fillRect/>
          </a:stretch>
        </p:blipFill>
        <p:spPr>
          <a:xfrm>
            <a:off x="0" y="0"/>
            <a:ext cx="2377607" cy="438537"/>
          </a:xfrm>
          <a:prstGeom prst="rect">
            <a:avLst/>
          </a:prstGeom>
        </p:spPr>
      </p:pic>
    </p:spTree>
    <p:extLst>
      <p:ext uri="{BB962C8B-B14F-4D97-AF65-F5344CB8AC3E}">
        <p14:creationId xmlns:p14="http://schemas.microsoft.com/office/powerpoint/2010/main" val="1699382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Simple Format</a:t>
            </a:r>
            <a:br>
              <a:rPr lang="en-US" dirty="0" smtClean="0"/>
            </a:br>
            <a:r>
              <a:rPr lang="en-US" dirty="0" smtClean="0">
                <a:solidFill>
                  <a:srgbClr val="FF0000"/>
                </a:solidFill>
              </a:rPr>
              <a:t>Hierarchical Framing</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And I also want to publically self-disclose:</a:t>
            </a:r>
          </a:p>
          <a:p>
            <a:r>
              <a:rPr lang="en-US" dirty="0" smtClean="0"/>
              <a:t>I have an agenda:</a:t>
            </a:r>
          </a:p>
          <a:p>
            <a:pPr lvl="1"/>
            <a:r>
              <a:rPr lang="en-US" dirty="0"/>
              <a:t>T</a:t>
            </a:r>
            <a:r>
              <a:rPr lang="en-US" dirty="0" smtClean="0"/>
              <a:t>o get hours of paid time allotted to my services, and that’s important to me</a:t>
            </a:r>
          </a:p>
          <a:p>
            <a:r>
              <a:rPr lang="en-US" i="1" dirty="0" smtClean="0"/>
              <a:t>AND</a:t>
            </a:r>
            <a:r>
              <a:rPr lang="en-US" dirty="0" smtClean="0"/>
              <a:t> Jimmy is even more important</a:t>
            </a:r>
          </a:p>
          <a:p>
            <a:r>
              <a:rPr lang="en-US" dirty="0" smtClean="0"/>
              <a:t>I wonder if we could all take a moment to privately reflect on our agendas</a:t>
            </a:r>
          </a:p>
          <a:p>
            <a:r>
              <a:rPr lang="en-US" dirty="0" smtClean="0"/>
              <a:t>And important as all that is, </a:t>
            </a:r>
          </a:p>
          <a:p>
            <a:r>
              <a:rPr lang="en-US" dirty="0" smtClean="0"/>
              <a:t>Can we commit to working with each other to find the very best options for Jimmy?</a:t>
            </a:r>
          </a:p>
          <a:p>
            <a:endParaRPr lang="en-US" dirty="0"/>
          </a:p>
        </p:txBody>
      </p:sp>
      <p:pic>
        <p:nvPicPr>
          <p:cNvPr id="4" name="Picture 3"/>
          <p:cNvPicPr>
            <a:picLocks noChangeAspect="1"/>
          </p:cNvPicPr>
          <p:nvPr/>
        </p:nvPicPr>
        <p:blipFill>
          <a:blip r:embed="rId2"/>
          <a:stretch>
            <a:fillRect/>
          </a:stretch>
        </p:blipFill>
        <p:spPr>
          <a:xfrm>
            <a:off x="0" y="0"/>
            <a:ext cx="2377607" cy="438537"/>
          </a:xfrm>
          <a:prstGeom prst="rect">
            <a:avLst/>
          </a:prstGeom>
        </p:spPr>
      </p:pic>
    </p:spTree>
    <p:extLst>
      <p:ext uri="{BB962C8B-B14F-4D97-AF65-F5344CB8AC3E}">
        <p14:creationId xmlns:p14="http://schemas.microsoft.com/office/powerpoint/2010/main" val="1594519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Coordination with Other Professionals</a:t>
            </a:r>
            <a:endParaRPr lang="en-US" dirty="0"/>
          </a:p>
        </p:txBody>
      </p:sp>
      <p:sp>
        <p:nvSpPr>
          <p:cNvPr id="3" name="Content Placeholder 2"/>
          <p:cNvSpPr>
            <a:spLocks noGrp="1"/>
          </p:cNvSpPr>
          <p:nvPr>
            <p:ph idx="1"/>
          </p:nvPr>
        </p:nvSpPr>
        <p:spPr/>
        <p:txBody>
          <a:bodyPr>
            <a:normAutofit lnSpcReduction="10000"/>
          </a:bodyPr>
          <a:lstStyle/>
          <a:p>
            <a:r>
              <a:rPr lang="en-US" dirty="0" smtClean="0"/>
              <a:t>The BACB (2012) published guidelines for health plan coverage of ABA services for Autism Spectrum Disorder</a:t>
            </a:r>
          </a:p>
          <a:p>
            <a:r>
              <a:rPr lang="en-US" dirty="0" smtClean="0"/>
              <a:t>Consultation and care coordination is a primary focus </a:t>
            </a:r>
          </a:p>
          <a:p>
            <a:r>
              <a:rPr lang="en-US" dirty="0" smtClean="0"/>
              <a:t>“Tx goals are most likely to be achieved when there is a shared understanding and coordination among all healthcare providers and professionals” (BACB, 2012, p. 36)</a:t>
            </a:r>
            <a:endParaRPr lang="en-US" dirty="0"/>
          </a:p>
        </p:txBody>
      </p:sp>
      <p:pic>
        <p:nvPicPr>
          <p:cNvPr id="4" name="Picture 3"/>
          <p:cNvPicPr>
            <a:picLocks noChangeAspect="1"/>
          </p:cNvPicPr>
          <p:nvPr/>
        </p:nvPicPr>
        <p:blipFill>
          <a:blip r:embed="rId2"/>
          <a:stretch>
            <a:fillRect/>
          </a:stretch>
        </p:blipFill>
        <p:spPr>
          <a:xfrm>
            <a:off x="0" y="0"/>
            <a:ext cx="2377607" cy="438537"/>
          </a:xfrm>
          <a:prstGeom prst="rect">
            <a:avLst/>
          </a:prstGeom>
        </p:spPr>
      </p:pic>
    </p:spTree>
    <p:extLst>
      <p:ext uri="{BB962C8B-B14F-4D97-AF65-F5344CB8AC3E}">
        <p14:creationId xmlns:p14="http://schemas.microsoft.com/office/powerpoint/2010/main" val="705259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Simple Format</a:t>
            </a:r>
            <a:br>
              <a:rPr lang="en-US" dirty="0" smtClean="0"/>
            </a:br>
            <a:r>
              <a:rPr lang="en-US" dirty="0" smtClean="0">
                <a:solidFill>
                  <a:srgbClr val="FF0000"/>
                </a:solidFill>
              </a:rPr>
              <a:t>Hierarchical Framing</a:t>
            </a:r>
            <a:endParaRPr lang="en-US" dirty="0"/>
          </a:p>
        </p:txBody>
      </p:sp>
      <p:sp>
        <p:nvSpPr>
          <p:cNvPr id="3" name="Content Placeholder 2"/>
          <p:cNvSpPr>
            <a:spLocks noGrp="1"/>
          </p:cNvSpPr>
          <p:nvPr>
            <p:ph idx="1"/>
          </p:nvPr>
        </p:nvSpPr>
        <p:spPr/>
        <p:txBody>
          <a:bodyPr>
            <a:normAutofit/>
          </a:bodyPr>
          <a:lstStyle/>
          <a:p>
            <a:r>
              <a:rPr lang="en-US" dirty="0" smtClean="0"/>
              <a:t>This is a great team – everyone here’s got heart</a:t>
            </a:r>
          </a:p>
          <a:p>
            <a:r>
              <a:rPr lang="en-US" dirty="0" smtClean="0"/>
              <a:t>With Jimmy’s interests out there in front of us, let’s get down to it</a:t>
            </a:r>
          </a:p>
          <a:p>
            <a:r>
              <a:rPr lang="en-US" dirty="0" smtClean="0"/>
              <a:t>Who’d like to begin?</a:t>
            </a:r>
          </a:p>
          <a:p>
            <a:endParaRPr lang="en-US" dirty="0"/>
          </a:p>
        </p:txBody>
      </p:sp>
      <p:pic>
        <p:nvPicPr>
          <p:cNvPr id="4" name="Picture 3"/>
          <p:cNvPicPr>
            <a:picLocks noChangeAspect="1"/>
          </p:cNvPicPr>
          <p:nvPr/>
        </p:nvPicPr>
        <p:blipFill>
          <a:blip r:embed="rId2"/>
          <a:stretch>
            <a:fillRect/>
          </a:stretch>
        </p:blipFill>
        <p:spPr>
          <a:xfrm>
            <a:off x="4226560" y="4384040"/>
            <a:ext cx="4460240" cy="2230120"/>
          </a:xfrm>
          <a:prstGeom prst="rect">
            <a:avLst/>
          </a:prstGeom>
        </p:spPr>
      </p:pic>
      <p:pic>
        <p:nvPicPr>
          <p:cNvPr id="5" name="Picture 4"/>
          <p:cNvPicPr>
            <a:picLocks noChangeAspect="1"/>
          </p:cNvPicPr>
          <p:nvPr/>
        </p:nvPicPr>
        <p:blipFill>
          <a:blip r:embed="rId3"/>
          <a:stretch>
            <a:fillRect/>
          </a:stretch>
        </p:blipFill>
        <p:spPr>
          <a:xfrm>
            <a:off x="0" y="0"/>
            <a:ext cx="2377607" cy="438537"/>
          </a:xfrm>
          <a:prstGeom prst="rect">
            <a:avLst/>
          </a:prstGeom>
        </p:spPr>
      </p:pic>
    </p:spTree>
    <p:extLst>
      <p:ext uri="{BB962C8B-B14F-4D97-AF65-F5344CB8AC3E}">
        <p14:creationId xmlns:p14="http://schemas.microsoft.com/office/powerpoint/2010/main" val="2897239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08763" y="276193"/>
            <a:ext cx="8472951" cy="6345699"/>
          </a:xfrm>
          <a:prstGeom prst="rect">
            <a:avLst/>
          </a:prstGeom>
        </p:spPr>
      </p:pic>
    </p:spTree>
    <p:extLst>
      <p:ext uri="{BB962C8B-B14F-4D97-AF65-F5344CB8AC3E}">
        <p14:creationId xmlns:p14="http://schemas.microsoft.com/office/powerpoint/2010/main" val="104720268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Discrimination Training Procedure</a:t>
            </a:r>
            <a:endParaRPr lang="en-US" dirty="0"/>
          </a:p>
        </p:txBody>
      </p:sp>
      <p:sp>
        <p:nvSpPr>
          <p:cNvPr id="3" name="Content Placeholder 2"/>
          <p:cNvSpPr>
            <a:spLocks noGrp="1"/>
          </p:cNvSpPr>
          <p:nvPr>
            <p:ph idx="1"/>
          </p:nvPr>
        </p:nvSpPr>
        <p:spPr/>
        <p:txBody>
          <a:bodyPr>
            <a:normAutofit fontScale="92500"/>
          </a:bodyPr>
          <a:lstStyle/>
          <a:p>
            <a:pPr marL="0" indent="0">
              <a:buNone/>
            </a:pPr>
            <a:r>
              <a:rPr lang="en-US" dirty="0" smtClean="0"/>
              <a:t>1) Begin with </a:t>
            </a:r>
            <a:r>
              <a:rPr lang="en-US" dirty="0" smtClean="0">
                <a:solidFill>
                  <a:srgbClr val="FF0000"/>
                </a:solidFill>
              </a:rPr>
              <a:t>deictic framing</a:t>
            </a:r>
            <a:endParaRPr lang="en-US" dirty="0" smtClean="0"/>
          </a:p>
          <a:p>
            <a:pPr lvl="1"/>
            <a:r>
              <a:rPr lang="en-US" dirty="0" smtClean="0"/>
              <a:t>“I notice myself doing this… and you doing…”</a:t>
            </a:r>
          </a:p>
          <a:p>
            <a:pPr marL="0" indent="0">
              <a:buNone/>
            </a:pPr>
            <a:r>
              <a:rPr lang="en-US" dirty="0" smtClean="0"/>
              <a:t>2) Encourage </a:t>
            </a:r>
            <a:r>
              <a:rPr lang="en-US" dirty="0" smtClean="0">
                <a:solidFill>
                  <a:srgbClr val="FF0000"/>
                </a:solidFill>
              </a:rPr>
              <a:t>coordinative framing </a:t>
            </a:r>
            <a:r>
              <a:rPr lang="en-US" dirty="0" smtClean="0"/>
              <a:t>to generate empathy</a:t>
            </a:r>
          </a:p>
          <a:p>
            <a:pPr marL="0" indent="0">
              <a:buNone/>
            </a:pPr>
            <a:r>
              <a:rPr lang="en-US" dirty="0"/>
              <a:t>	</a:t>
            </a:r>
            <a:r>
              <a:rPr lang="en-US" sz="2800" dirty="0" smtClean="0"/>
              <a:t>- “We really are a lot like each other, aren’t we?!?”</a:t>
            </a:r>
          </a:p>
          <a:p>
            <a:pPr marL="0" indent="0">
              <a:buNone/>
            </a:pPr>
            <a:r>
              <a:rPr lang="en-US" dirty="0" smtClean="0"/>
              <a:t>3) Use </a:t>
            </a:r>
            <a:r>
              <a:rPr lang="en-US" dirty="0" smtClean="0">
                <a:solidFill>
                  <a:srgbClr val="FF0000"/>
                </a:solidFill>
              </a:rPr>
              <a:t>hierarchical </a:t>
            </a:r>
            <a:r>
              <a:rPr lang="en-US" dirty="0">
                <a:solidFill>
                  <a:srgbClr val="FF0000"/>
                </a:solidFill>
              </a:rPr>
              <a:t>f</a:t>
            </a:r>
            <a:r>
              <a:rPr lang="en-US" dirty="0" smtClean="0">
                <a:solidFill>
                  <a:srgbClr val="FF0000"/>
                </a:solidFill>
              </a:rPr>
              <a:t>raming </a:t>
            </a:r>
            <a:r>
              <a:rPr lang="en-US" dirty="0" smtClean="0"/>
              <a:t>to gain deeper perspective and promote action in service of shared values</a:t>
            </a:r>
          </a:p>
          <a:p>
            <a:pPr marL="0" indent="0">
              <a:buNone/>
            </a:pPr>
            <a:r>
              <a:rPr lang="en-US" sz="2800" dirty="0" smtClean="0"/>
              <a:t>	- “The key here is Jimmy’s progress. Let’s focus on that.”</a:t>
            </a:r>
          </a:p>
          <a:p>
            <a:pPr marL="0" indent="0">
              <a:buNone/>
            </a:pPr>
            <a:endParaRPr lang="en-US" sz="2800" dirty="0" smtClean="0"/>
          </a:p>
          <a:p>
            <a:pPr marL="0" indent="0">
              <a:buNone/>
            </a:pPr>
            <a:endParaRPr lang="en-US" dirty="0" smtClean="0"/>
          </a:p>
          <a:p>
            <a:endParaRPr lang="en-US" dirty="0" smtClean="0"/>
          </a:p>
          <a:p>
            <a:endParaRPr lang="en-US" dirty="0"/>
          </a:p>
        </p:txBody>
      </p:sp>
      <p:pic>
        <p:nvPicPr>
          <p:cNvPr id="4" name="Picture 3"/>
          <p:cNvPicPr>
            <a:picLocks noChangeAspect="1"/>
          </p:cNvPicPr>
          <p:nvPr/>
        </p:nvPicPr>
        <p:blipFill>
          <a:blip r:embed="rId2"/>
          <a:stretch>
            <a:fillRect/>
          </a:stretch>
        </p:blipFill>
        <p:spPr>
          <a:xfrm>
            <a:off x="0" y="0"/>
            <a:ext cx="2377607" cy="438537"/>
          </a:xfrm>
          <a:prstGeom prst="rect">
            <a:avLst/>
          </a:prstGeom>
        </p:spPr>
      </p:pic>
    </p:spTree>
    <p:extLst>
      <p:ext uri="{BB962C8B-B14F-4D97-AF65-F5344CB8AC3E}">
        <p14:creationId xmlns:p14="http://schemas.microsoft.com/office/powerpoint/2010/main" val="58184092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07572"/>
            <a:ext cx="8229600" cy="1143000"/>
          </a:xfrm>
        </p:spPr>
        <p:txBody>
          <a:bodyPr>
            <a:normAutofit/>
          </a:bodyPr>
          <a:lstStyle/>
          <a:p>
            <a:r>
              <a:rPr lang="en-US" dirty="0" smtClean="0"/>
              <a:t>Questions? Comments?</a:t>
            </a:r>
            <a:endParaRPr lang="en-US" dirty="0"/>
          </a:p>
        </p:txBody>
      </p:sp>
      <p:sp>
        <p:nvSpPr>
          <p:cNvPr id="3" name="Title 1"/>
          <p:cNvSpPr txBox="1">
            <a:spLocks/>
          </p:cNvSpPr>
          <p:nvPr/>
        </p:nvSpPr>
        <p:spPr>
          <a:xfrm>
            <a:off x="609600" y="3430358"/>
            <a:ext cx="8229600" cy="1656882"/>
          </a:xfrm>
          <a:prstGeom prst="rect">
            <a:avLst/>
          </a:prstGeom>
        </p:spPr>
        <p:txBody>
          <a:bodyPr vert="horz" lIns="91440" tIns="45720" rIns="91440" bIns="45720" rtlCol="0" anchor="ctr">
            <a:normAutofit fontScale="8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5100" b="1" dirty="0" smtClean="0"/>
              <a:t>THANK YOU!</a:t>
            </a:r>
          </a:p>
          <a:p>
            <a:endParaRPr lang="en-US" b="1" dirty="0"/>
          </a:p>
          <a:p>
            <a:r>
              <a:rPr lang="en-US" dirty="0" smtClean="0">
                <a:hlinkClick r:id="rId2"/>
              </a:rPr>
              <a:t>tszabo@fit.edu</a:t>
            </a:r>
            <a:endParaRPr lang="en-US" dirty="0" smtClean="0"/>
          </a:p>
          <a:p>
            <a:endParaRPr lang="en-US" dirty="0"/>
          </a:p>
        </p:txBody>
      </p:sp>
      <p:pic>
        <p:nvPicPr>
          <p:cNvPr id="4" name="Picture 3"/>
          <p:cNvPicPr>
            <a:picLocks noChangeAspect="1"/>
          </p:cNvPicPr>
          <p:nvPr/>
        </p:nvPicPr>
        <p:blipFill>
          <a:blip r:embed="rId3"/>
          <a:stretch>
            <a:fillRect/>
          </a:stretch>
        </p:blipFill>
        <p:spPr>
          <a:xfrm>
            <a:off x="0" y="0"/>
            <a:ext cx="5179271" cy="955289"/>
          </a:xfrm>
          <a:prstGeom prst="rect">
            <a:avLst/>
          </a:prstGeom>
        </p:spPr>
      </p:pic>
    </p:spTree>
    <p:extLst>
      <p:ext uri="{BB962C8B-B14F-4D97-AF65-F5344CB8AC3E}">
        <p14:creationId xmlns:p14="http://schemas.microsoft.com/office/powerpoint/2010/main" val="39254140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Hmmm…</a:t>
            </a:r>
            <a:endParaRPr lang="en-US" dirty="0"/>
          </a:p>
        </p:txBody>
      </p:sp>
      <p:pic>
        <p:nvPicPr>
          <p:cNvPr id="4" name="Picture 3"/>
          <p:cNvPicPr>
            <a:picLocks noChangeAspect="1"/>
          </p:cNvPicPr>
          <p:nvPr/>
        </p:nvPicPr>
        <p:blipFill>
          <a:blip r:embed="rId2"/>
          <a:stretch>
            <a:fillRect/>
          </a:stretch>
        </p:blipFill>
        <p:spPr>
          <a:xfrm>
            <a:off x="1026583" y="1789357"/>
            <a:ext cx="6967633" cy="4629705"/>
          </a:xfrm>
          <a:prstGeom prst="rect">
            <a:avLst/>
          </a:prstGeom>
        </p:spPr>
      </p:pic>
      <p:pic>
        <p:nvPicPr>
          <p:cNvPr id="6" name="Picture 5"/>
          <p:cNvPicPr>
            <a:picLocks noChangeAspect="1"/>
          </p:cNvPicPr>
          <p:nvPr/>
        </p:nvPicPr>
        <p:blipFill>
          <a:blip r:embed="rId3"/>
          <a:stretch>
            <a:fillRect/>
          </a:stretch>
        </p:blipFill>
        <p:spPr>
          <a:xfrm>
            <a:off x="0" y="0"/>
            <a:ext cx="2377607" cy="438537"/>
          </a:xfrm>
          <a:prstGeom prst="rect">
            <a:avLst/>
          </a:prstGeom>
        </p:spPr>
      </p:pic>
    </p:spTree>
    <p:extLst>
      <p:ext uri="{BB962C8B-B14F-4D97-AF65-F5344CB8AC3E}">
        <p14:creationId xmlns:p14="http://schemas.microsoft.com/office/powerpoint/2010/main" val="7875340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this so difficult? </a:t>
            </a:r>
            <a:endParaRPr lang="en-US" dirty="0"/>
          </a:p>
        </p:txBody>
      </p:sp>
      <p:sp>
        <p:nvSpPr>
          <p:cNvPr id="3" name="Content Placeholder 2"/>
          <p:cNvSpPr>
            <a:spLocks noGrp="1"/>
          </p:cNvSpPr>
          <p:nvPr>
            <p:ph idx="1"/>
          </p:nvPr>
        </p:nvSpPr>
        <p:spPr>
          <a:xfrm>
            <a:off x="457200" y="1600200"/>
            <a:ext cx="8229600" cy="4951156"/>
          </a:xfrm>
        </p:spPr>
        <p:txBody>
          <a:bodyPr>
            <a:normAutofit lnSpcReduction="10000"/>
          </a:bodyPr>
          <a:lstStyle/>
          <a:p>
            <a:r>
              <a:rPr lang="en-US" dirty="0" smtClean="0"/>
              <a:t>Differences in theoretical orientations &amp; professional styles</a:t>
            </a:r>
          </a:p>
          <a:p>
            <a:r>
              <a:rPr lang="en-US" dirty="0" smtClean="0"/>
              <a:t>Treatment eclecticism</a:t>
            </a:r>
          </a:p>
          <a:p>
            <a:pPr lvl="1"/>
            <a:r>
              <a:rPr lang="en-US" dirty="0" smtClean="0"/>
              <a:t>Unproven, ineffective treatments prescribed</a:t>
            </a:r>
          </a:p>
          <a:p>
            <a:r>
              <a:rPr lang="en-US" dirty="0" smtClean="0"/>
              <a:t>Limited resources</a:t>
            </a:r>
          </a:p>
          <a:p>
            <a:pPr lvl="1"/>
            <a:r>
              <a:rPr lang="en-US" dirty="0" smtClean="0"/>
              <a:t>Competition</a:t>
            </a:r>
          </a:p>
          <a:p>
            <a:pPr lvl="1"/>
            <a:r>
              <a:rPr lang="en-US" dirty="0" smtClean="0"/>
              <a:t>BCBA bx is no different from that of others</a:t>
            </a:r>
          </a:p>
          <a:p>
            <a:pPr lvl="2"/>
            <a:r>
              <a:rPr lang="en-US" dirty="0" smtClean="0"/>
              <a:t>We are not objective or neutral</a:t>
            </a:r>
          </a:p>
          <a:p>
            <a:pPr lvl="1"/>
            <a:r>
              <a:rPr lang="en-US" dirty="0" smtClean="0"/>
              <a:t>BCBAs operate under conditions of deprivation &amp; aversive stimulation</a:t>
            </a:r>
            <a:endParaRPr lang="en-US" dirty="0"/>
          </a:p>
        </p:txBody>
      </p:sp>
      <p:pic>
        <p:nvPicPr>
          <p:cNvPr id="5" name="Picture 4"/>
          <p:cNvPicPr>
            <a:picLocks noChangeAspect="1"/>
          </p:cNvPicPr>
          <p:nvPr/>
        </p:nvPicPr>
        <p:blipFill>
          <a:blip r:embed="rId2"/>
          <a:stretch>
            <a:fillRect/>
          </a:stretch>
        </p:blipFill>
        <p:spPr>
          <a:xfrm>
            <a:off x="0" y="0"/>
            <a:ext cx="2377607" cy="438537"/>
          </a:xfrm>
          <a:prstGeom prst="rect">
            <a:avLst/>
          </a:prstGeom>
        </p:spPr>
      </p:pic>
    </p:spTree>
    <p:extLst>
      <p:ext uri="{BB962C8B-B14F-4D97-AF65-F5344CB8AC3E}">
        <p14:creationId xmlns:p14="http://schemas.microsoft.com/office/powerpoint/2010/main" val="1807406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linds(horizontal)">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Problem-Solving Bx</a:t>
            </a:r>
            <a:endParaRPr lang="en-US" dirty="0"/>
          </a:p>
        </p:txBody>
      </p:sp>
      <p:sp>
        <p:nvSpPr>
          <p:cNvPr id="3" name="Content Placeholder 2"/>
          <p:cNvSpPr>
            <a:spLocks noGrp="1"/>
          </p:cNvSpPr>
          <p:nvPr>
            <p:ph idx="1"/>
          </p:nvPr>
        </p:nvSpPr>
        <p:spPr>
          <a:xfrm>
            <a:off x="208936" y="1605851"/>
            <a:ext cx="6093155" cy="3832730"/>
          </a:xfrm>
        </p:spPr>
        <p:txBody>
          <a:bodyPr>
            <a:normAutofit fontScale="92500"/>
          </a:bodyPr>
          <a:lstStyle/>
          <a:p>
            <a:r>
              <a:rPr lang="en-US" dirty="0" smtClean="0"/>
              <a:t>Under conditions of deprivation &amp; aversive stimulation, </a:t>
            </a:r>
          </a:p>
          <a:p>
            <a:pPr lvl="1"/>
            <a:r>
              <a:rPr lang="en-US" dirty="0" smtClean="0"/>
              <a:t>We engage in problem-solving bx</a:t>
            </a:r>
          </a:p>
          <a:p>
            <a:pPr lvl="2"/>
            <a:r>
              <a:rPr lang="en-US" dirty="0" smtClean="0"/>
              <a:t>In which we have no immediately available bx that can resolve the condition</a:t>
            </a:r>
          </a:p>
          <a:p>
            <a:pPr lvl="1"/>
            <a:r>
              <a:rPr lang="en-US" dirty="0" smtClean="0"/>
              <a:t>We use verbal skills to perform in ways that sticks, stones, mortar, and artillery might otherwise function</a:t>
            </a:r>
          </a:p>
        </p:txBody>
      </p:sp>
      <p:pic>
        <p:nvPicPr>
          <p:cNvPr id="5" name="Picture 4"/>
          <p:cNvPicPr>
            <a:picLocks noChangeAspect="1"/>
          </p:cNvPicPr>
          <p:nvPr/>
        </p:nvPicPr>
        <p:blipFill>
          <a:blip r:embed="rId2"/>
          <a:stretch>
            <a:fillRect/>
          </a:stretch>
        </p:blipFill>
        <p:spPr>
          <a:xfrm>
            <a:off x="6120667" y="3825250"/>
            <a:ext cx="2933687" cy="2933687"/>
          </a:xfrm>
          <a:prstGeom prst="rect">
            <a:avLst/>
          </a:prstGeom>
        </p:spPr>
      </p:pic>
      <p:pic>
        <p:nvPicPr>
          <p:cNvPr id="7" name="Picture 6"/>
          <p:cNvPicPr>
            <a:picLocks noChangeAspect="1"/>
          </p:cNvPicPr>
          <p:nvPr/>
        </p:nvPicPr>
        <p:blipFill>
          <a:blip r:embed="rId3"/>
          <a:stretch>
            <a:fillRect/>
          </a:stretch>
        </p:blipFill>
        <p:spPr>
          <a:xfrm>
            <a:off x="0" y="0"/>
            <a:ext cx="2377607" cy="438537"/>
          </a:xfrm>
          <a:prstGeom prst="rect">
            <a:avLst/>
          </a:prstGeom>
        </p:spPr>
      </p:pic>
    </p:spTree>
    <p:extLst>
      <p:ext uri="{BB962C8B-B14F-4D97-AF65-F5344CB8AC3E}">
        <p14:creationId xmlns:p14="http://schemas.microsoft.com/office/powerpoint/2010/main" val="2266067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circle(in)">
                                      <p:cBhvr>
                                        <p:cTn id="15" dur="20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circle(in)">
                                      <p:cBhvr>
                                        <p:cTn id="20" dur="20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inVertical)">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Important Note</a:t>
            </a:r>
            <a:endParaRPr lang="en-US" dirty="0"/>
          </a:p>
        </p:txBody>
      </p:sp>
      <p:sp>
        <p:nvSpPr>
          <p:cNvPr id="3" name="Content Placeholder 2"/>
          <p:cNvSpPr>
            <a:spLocks noGrp="1"/>
          </p:cNvSpPr>
          <p:nvPr>
            <p:ph idx="1"/>
          </p:nvPr>
        </p:nvSpPr>
        <p:spPr/>
        <p:txBody>
          <a:bodyPr/>
          <a:lstStyle/>
          <a:p>
            <a:r>
              <a:rPr lang="en-US" dirty="0" smtClean="0"/>
              <a:t>The focus on external variables to explain bx has led to many advances</a:t>
            </a:r>
          </a:p>
          <a:p>
            <a:r>
              <a:rPr lang="en-US" dirty="0" smtClean="0"/>
              <a:t>It has also led to some conceptual difficulties within RB</a:t>
            </a:r>
          </a:p>
          <a:p>
            <a:r>
              <a:rPr lang="en-US" dirty="0" smtClean="0"/>
              <a:t>Specifically, Skinner at times wrote of private events as bx to be explained</a:t>
            </a:r>
          </a:p>
          <a:p>
            <a:r>
              <a:rPr lang="en-US" dirty="0" smtClean="0"/>
              <a:t>And at other times as by-products of overt responding</a:t>
            </a:r>
          </a:p>
          <a:p>
            <a:endParaRPr lang="en-US" dirty="0" smtClean="0"/>
          </a:p>
        </p:txBody>
      </p:sp>
      <p:pic>
        <p:nvPicPr>
          <p:cNvPr id="5" name="Picture 4"/>
          <p:cNvPicPr>
            <a:picLocks noChangeAspect="1"/>
          </p:cNvPicPr>
          <p:nvPr/>
        </p:nvPicPr>
        <p:blipFill>
          <a:blip r:embed="rId2"/>
          <a:stretch>
            <a:fillRect/>
          </a:stretch>
        </p:blipFill>
        <p:spPr>
          <a:xfrm>
            <a:off x="0" y="0"/>
            <a:ext cx="2377607" cy="438537"/>
          </a:xfrm>
          <a:prstGeom prst="rect">
            <a:avLst/>
          </a:prstGeom>
        </p:spPr>
      </p:pic>
    </p:spTree>
    <p:extLst>
      <p:ext uri="{BB962C8B-B14F-4D97-AF65-F5344CB8AC3E}">
        <p14:creationId xmlns:p14="http://schemas.microsoft.com/office/powerpoint/2010/main" val="1555970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trips(down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trips(down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strips(down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Conceptual Quandary</a:t>
            </a:r>
            <a:endParaRPr lang="en-US" dirty="0"/>
          </a:p>
        </p:txBody>
      </p:sp>
      <p:sp>
        <p:nvSpPr>
          <p:cNvPr id="3" name="Content Placeholder 2"/>
          <p:cNvSpPr>
            <a:spLocks noGrp="1"/>
          </p:cNvSpPr>
          <p:nvPr>
            <p:ph idx="1"/>
          </p:nvPr>
        </p:nvSpPr>
        <p:spPr>
          <a:xfrm>
            <a:off x="457200" y="1417638"/>
            <a:ext cx="8229600" cy="5257800"/>
          </a:xfrm>
        </p:spPr>
        <p:txBody>
          <a:bodyPr>
            <a:normAutofit fontScale="92500" lnSpcReduction="20000"/>
          </a:bodyPr>
          <a:lstStyle/>
          <a:p>
            <a:r>
              <a:rPr lang="en-US" dirty="0" smtClean="0"/>
              <a:t>These conceptual difficulties can be resolved by an appeal to the truth criterion of the philosophy of Radical Bxism: effective action</a:t>
            </a:r>
          </a:p>
          <a:p>
            <a:r>
              <a:rPr lang="en-US" dirty="0" smtClean="0"/>
              <a:t>If it is </a:t>
            </a:r>
            <a:r>
              <a:rPr lang="en-US" i="1" dirty="0" smtClean="0"/>
              <a:t>useful</a:t>
            </a:r>
            <a:r>
              <a:rPr lang="en-US" dirty="0" smtClean="0"/>
              <a:t> for us to view private events as bx because doing so affords us greater tools for action, then let us do so</a:t>
            </a:r>
          </a:p>
          <a:p>
            <a:r>
              <a:rPr lang="en-US" dirty="0" smtClean="0"/>
              <a:t>In the present context, we deal with psychological functions in IDT mtgs. and find utility in describing this form of private event as behavior </a:t>
            </a:r>
          </a:p>
          <a:p>
            <a:pPr lvl="1"/>
            <a:r>
              <a:rPr lang="en-US" dirty="0" smtClean="0"/>
              <a:t>To be addressed</a:t>
            </a:r>
          </a:p>
          <a:p>
            <a:pPr lvl="1"/>
            <a:r>
              <a:rPr lang="en-US" dirty="0" smtClean="0"/>
              <a:t>Ultimately, our interest is in measuring socially significant overt bx</a:t>
            </a:r>
            <a:endParaRPr lang="en-US" dirty="0"/>
          </a:p>
        </p:txBody>
      </p:sp>
      <p:pic>
        <p:nvPicPr>
          <p:cNvPr id="5" name="Picture 4"/>
          <p:cNvPicPr>
            <a:picLocks noChangeAspect="1"/>
          </p:cNvPicPr>
          <p:nvPr/>
        </p:nvPicPr>
        <p:blipFill>
          <a:blip r:embed="rId2"/>
          <a:stretch>
            <a:fillRect/>
          </a:stretch>
        </p:blipFill>
        <p:spPr>
          <a:xfrm>
            <a:off x="0" y="0"/>
            <a:ext cx="2377607" cy="438537"/>
          </a:xfrm>
          <a:prstGeom prst="rect">
            <a:avLst/>
          </a:prstGeom>
        </p:spPr>
      </p:pic>
    </p:spTree>
    <p:extLst>
      <p:ext uri="{BB962C8B-B14F-4D97-AF65-F5344CB8AC3E}">
        <p14:creationId xmlns:p14="http://schemas.microsoft.com/office/powerpoint/2010/main" val="1966033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45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anim calcmode="lin" valueType="num">
                                      <p:cBhvr>
                                        <p:cTn id="16"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45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8" dur="50" accel="100000" fill="hold">
                                          <p:stCondLst>
                                            <p:cond delay="45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500"/>
                                        <p:tgtEl>
                                          <p:spTgt spid="3">
                                            <p:txEl>
                                              <p:pRg st="2" end="2"/>
                                            </p:txEl>
                                          </p:spTgt>
                                        </p:tgtEl>
                                      </p:cBhvr>
                                    </p:animEffect>
                                    <p:anim calcmode="lin" valueType="num">
                                      <p:cBhvr>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45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26" dur="50" accel="100000" fill="hold">
                                          <p:stCondLst>
                                            <p:cond delay="450"/>
                                          </p:stCondLst>
                                        </p:cTn>
                                        <p:tgtEl>
                                          <p:spTgt spid="3">
                                            <p:txEl>
                                              <p:pRg st="2" end="2"/>
                                            </p:txEl>
                                          </p:spTgt>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500"/>
                                        <p:tgtEl>
                                          <p:spTgt spid="3">
                                            <p:txEl>
                                              <p:pRg st="3" end="3"/>
                                            </p:txEl>
                                          </p:spTgt>
                                        </p:tgtEl>
                                      </p:cBhvr>
                                    </p:animEffect>
                                    <p:anim calcmode="lin" valueType="num">
                                      <p:cBhvr>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1" dur="45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32" dur="50" accel="100000" fill="hold">
                                          <p:stCondLst>
                                            <p:cond delay="450"/>
                                          </p:stCondLst>
                                        </p:cTn>
                                        <p:tgtEl>
                                          <p:spTgt spid="3">
                                            <p:txEl>
                                              <p:pRg st="3" end="3"/>
                                            </p:txEl>
                                          </p:spTgt>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500"/>
                                        <p:tgtEl>
                                          <p:spTgt spid="3">
                                            <p:txEl>
                                              <p:pRg st="4" end="4"/>
                                            </p:txEl>
                                          </p:spTgt>
                                        </p:tgtEl>
                                      </p:cBhvr>
                                    </p:animEffect>
                                    <p:anim calcmode="lin" valueType="num">
                                      <p:cBhvr>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45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38" dur="50" accel="100000" fill="hold">
                                          <p:stCondLst>
                                            <p:cond delay="450"/>
                                          </p:stCondLst>
                                        </p:cTn>
                                        <p:tgtEl>
                                          <p:spTgt spid="3">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7810</TotalTime>
  <Words>2040</Words>
  <Application>Microsoft Office PowerPoint</Application>
  <PresentationFormat>On-screen Show (4:3)</PresentationFormat>
  <Paragraphs>320</Paragraphs>
  <Slides>43</Slides>
  <Notes>10</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An RFT Account of Interdisciplinary Case Coordination:  Building the Value of CBS-ABA Currency</vt:lpstr>
      <vt:lpstr>The Discrimination Training Procedure</vt:lpstr>
      <vt:lpstr>PowerPoint Presentation</vt:lpstr>
      <vt:lpstr>Coordination with Other Professionals</vt:lpstr>
      <vt:lpstr>Hmmm…</vt:lpstr>
      <vt:lpstr>Why is this so difficult? </vt:lpstr>
      <vt:lpstr>Problem-Solving Bx</vt:lpstr>
      <vt:lpstr>An Important Note</vt:lpstr>
      <vt:lpstr>Conceptual Quandary</vt:lpstr>
      <vt:lpstr>Uncooperative Social Negative/Positive(?) Bxs</vt:lpstr>
      <vt:lpstr>Uncooperative Social Negative/Positive(?) Bxs</vt:lpstr>
      <vt:lpstr>Social Negative/Positive(?) Bxs</vt:lpstr>
      <vt:lpstr>Learning This Repertoire</vt:lpstr>
      <vt:lpstr>These topographies are learned in the same way that we learn the primary verbal operants</vt:lpstr>
      <vt:lpstr>Relational Framing</vt:lpstr>
      <vt:lpstr>Relational Framing</vt:lpstr>
      <vt:lpstr>Framing and Problem-Solving</vt:lpstr>
      <vt:lpstr>PowerPoint Presentation</vt:lpstr>
      <vt:lpstr>PowerPoint Presentation</vt:lpstr>
      <vt:lpstr>PowerPoint Presentation</vt:lpstr>
      <vt:lpstr>PowerPoint Presentation</vt:lpstr>
      <vt:lpstr>PowerPoint Presentation</vt:lpstr>
      <vt:lpstr>Countercontrol</vt:lpstr>
      <vt:lpstr>Subtle Behavior is Difficult to Address w/ Contingency Management</vt:lpstr>
      <vt:lpstr>PowerPoint Presentation</vt:lpstr>
      <vt:lpstr>PowerPoint Presentation</vt:lpstr>
      <vt:lpstr>Teaching BCBAs to Discriminate Their Own Relational Responding &amp; That of Others</vt:lpstr>
      <vt:lpstr>The Discrimination Training Procedure</vt:lpstr>
      <vt:lpstr>PowerPoint Presentation</vt:lpstr>
      <vt:lpstr>PowerPoint Presentation</vt:lpstr>
      <vt:lpstr>PowerPoint Presentation</vt:lpstr>
      <vt:lpstr>PowerPoint Presentation</vt:lpstr>
      <vt:lpstr>PowerPoint Presentation</vt:lpstr>
      <vt:lpstr>PowerPoint Presentation</vt:lpstr>
      <vt:lpstr>The Discrimination Training Procedure</vt:lpstr>
      <vt:lpstr>A Simple Format:  Deictic Framing</vt:lpstr>
      <vt:lpstr>A Simple Format: Coordinative Framing</vt:lpstr>
      <vt:lpstr>A Simple Format Hierarchical Framing</vt:lpstr>
      <vt:lpstr>A Simple Format Hierarchical Framing</vt:lpstr>
      <vt:lpstr>A Simple Format Hierarchical Framing</vt:lpstr>
      <vt:lpstr>PowerPoint Presentation</vt:lpstr>
      <vt:lpstr>The Discrimination Training Procedure</vt:lpstr>
      <vt:lpstr>Questions? Comments?</vt:lpstr>
    </vt:vector>
  </TitlesOfParts>
  <Company>UNR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RFT Account of Interdisciplinary Case Coordination:  Building the Value of ABA Currency</dc:title>
  <dc:creator>t s</dc:creator>
  <cp:lastModifiedBy>ACBS3</cp:lastModifiedBy>
  <cp:revision>67</cp:revision>
  <dcterms:created xsi:type="dcterms:W3CDTF">2014-05-23T21:49:11Z</dcterms:created>
  <dcterms:modified xsi:type="dcterms:W3CDTF">2014-08-22T19:23:33Z</dcterms:modified>
</cp:coreProperties>
</file>